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6" r:id="rId3"/>
    <p:sldId id="325" r:id="rId4"/>
    <p:sldId id="321" r:id="rId5"/>
    <p:sldId id="329" r:id="rId6"/>
    <p:sldId id="307" r:id="rId7"/>
    <p:sldId id="309" r:id="rId8"/>
    <p:sldId id="332" r:id="rId9"/>
    <p:sldId id="324" r:id="rId10"/>
    <p:sldId id="310" r:id="rId11"/>
    <p:sldId id="312" r:id="rId12"/>
    <p:sldId id="336" r:id="rId13"/>
    <p:sldId id="322" r:id="rId14"/>
    <p:sldId id="335" r:id="rId15"/>
    <p:sldId id="334" r:id="rId16"/>
    <p:sldId id="327" r:id="rId17"/>
    <p:sldId id="330" r:id="rId18"/>
    <p:sldId id="313" r:id="rId19"/>
    <p:sldId id="333" r:id="rId20"/>
    <p:sldId id="317" r:id="rId21"/>
    <p:sldId id="323" r:id="rId22"/>
    <p:sldId id="33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0"/>
  </p:normalViewPr>
  <p:slideViewPr>
    <p:cSldViewPr snapToGrid="0">
      <p:cViewPr varScale="1">
        <p:scale>
          <a:sx n="85" d="100"/>
          <a:sy n="85" d="100"/>
        </p:scale>
        <p:origin x="422" y="72"/>
      </p:cViewPr>
      <p:guideLst/>
    </p:cSldViewPr>
  </p:slideViewPr>
  <p:notesTextViewPr>
    <p:cViewPr>
      <p:scale>
        <a:sx n="1" d="1"/>
        <a:sy n="1" d="1"/>
      </p:scale>
      <p:origin x="0" y="0"/>
    </p:cViewPr>
  </p:notesTextViewPr>
  <p:sorterViewPr>
    <p:cViewPr>
      <p:scale>
        <a:sx n="172" d="100"/>
        <a:sy n="172" d="100"/>
      </p:scale>
      <p:origin x="0" y="-41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a:off x="5573750" y="1392052"/>
            <a:ext cx="5874000" cy="3918506"/>
          </a:xfrm>
          <a:prstGeom prst="rect">
            <a:avLst/>
          </a:prstGeom>
        </p:spPr>
      </p:pic>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ECG Recorder and Monitor</a:t>
            </a:r>
            <a:endParaRPr lang="en-GB" sz="4400" dirty="0"/>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 </a:t>
            </a: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18.1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Maintaining cardiovascular and monitoring equipment</a:t>
            </a:r>
            <a:endParaRPr lang="en-GB"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853634" y="1392052"/>
            <a:ext cx="3962297" cy="4735784"/>
          </a:xfrm>
          <a:prstGeom prst="rect">
            <a:avLst/>
          </a:prstGeom>
        </p:spPr>
        <p:txBody>
          <a:bodyPr wrap="square">
            <a:spAutoFit/>
          </a:bodyPr>
          <a:lstStyle/>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principles of operation</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function</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use</a:t>
            </a:r>
            <a:endParaRPr lang="en-GB" sz="1600" dirty="0">
              <a:latin typeface="+mj-lt"/>
              <a:ea typeface="Calibri" panose="020F0502020204030204" pitchFamily="34" charset="0"/>
              <a:cs typeface="Times New Roman" panose="02020603050405020304" pitchFamily="18" charset="0"/>
            </a:endParaRP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construction</a:t>
            </a:r>
            <a:endParaRPr lang="en-GB"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components</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system </a:t>
            </a:r>
            <a:r>
              <a:rPr lang="en-GB" sz="1600" dirty="0">
                <a:latin typeface="+mj-lt"/>
                <a:ea typeface="Calibri" panose="020F0502020204030204" pitchFamily="34" charset="0"/>
                <a:cs typeface="Times New Roman" panose="02020603050405020304" pitchFamily="18" charset="0"/>
              </a:rPr>
              <a:t>diagram</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inputs/outputs</a:t>
            </a:r>
            <a:endParaRPr lang="en-GB" sz="1600" dirty="0">
              <a:latin typeface="+mj-lt"/>
              <a:ea typeface="Calibri" panose="020F0502020204030204" pitchFamily="34" charset="0"/>
              <a:cs typeface="Times New Roman" panose="02020603050405020304" pitchFamily="18" charset="0"/>
            </a:endParaRP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troubleshooting </a:t>
            </a:r>
            <a:endParaRPr lang="en-GB"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identifying </a:t>
            </a:r>
            <a:r>
              <a:rPr lang="en-GB" sz="1600" dirty="0">
                <a:latin typeface="+mj-lt"/>
                <a:ea typeface="Calibri" panose="020F0502020204030204" pitchFamily="34" charset="0"/>
                <a:cs typeface="Times New Roman" panose="02020603050405020304" pitchFamily="18" charset="0"/>
              </a:rPr>
              <a:t>common faults</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replacing </a:t>
            </a:r>
            <a:r>
              <a:rPr lang="en-GB" sz="1600" dirty="0">
                <a:latin typeface="+mj-lt"/>
                <a:ea typeface="Calibri" panose="020F0502020204030204" pitchFamily="34" charset="0"/>
                <a:cs typeface="Times New Roman" panose="02020603050405020304" pitchFamily="18" charset="0"/>
              </a:rPr>
              <a:t>components</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rectifying </a:t>
            </a:r>
            <a:r>
              <a:rPr lang="en-GB" sz="1600" dirty="0">
                <a:latin typeface="+mj-lt"/>
                <a:ea typeface="Calibri" panose="020F0502020204030204" pitchFamily="34" charset="0"/>
                <a:cs typeface="Times New Roman" panose="02020603050405020304" pitchFamily="18" charset="0"/>
              </a:rPr>
              <a:t>faults</a:t>
            </a: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safety </a:t>
            </a:r>
            <a:r>
              <a:rPr lang="en-GB" dirty="0">
                <a:latin typeface="+mj-lt"/>
                <a:ea typeface="Calibri" panose="020F0502020204030204" pitchFamily="34" charset="0"/>
                <a:cs typeface="Times New Roman" panose="02020603050405020304" pitchFamily="18" charset="0"/>
              </a:rPr>
              <a:t>considerations</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user </a:t>
            </a:r>
            <a:r>
              <a:rPr lang="en-GB" sz="1600" dirty="0">
                <a:latin typeface="+mj-lt"/>
                <a:ea typeface="Calibri" panose="020F0502020204030204" pitchFamily="34" charset="0"/>
                <a:cs typeface="Times New Roman" panose="02020603050405020304" pitchFamily="18" charset="0"/>
              </a:rPr>
              <a:t>and patient safety </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electrical </a:t>
            </a:r>
            <a:r>
              <a:rPr lang="en-GB" sz="1600" dirty="0">
                <a:latin typeface="+mj-lt"/>
                <a:ea typeface="Calibri" panose="020F0502020204030204" pitchFamily="34" charset="0"/>
                <a:cs typeface="Times New Roman" panose="02020603050405020304" pitchFamily="18" charset="0"/>
              </a:rPr>
              <a:t>safety</a:t>
            </a: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performance </a:t>
            </a:r>
            <a:r>
              <a:rPr lang="en-GB" dirty="0">
                <a:latin typeface="+mj-lt"/>
                <a:ea typeface="Calibri" panose="020F0502020204030204" pitchFamily="34" charset="0"/>
                <a:cs typeface="Times New Roman" panose="02020603050405020304" pitchFamily="18" charset="0"/>
              </a:rPr>
              <a:t>monitoring</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calibration</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quality </a:t>
            </a:r>
            <a:r>
              <a:rPr lang="en-GB" sz="1600" dirty="0">
                <a:latin typeface="+mj-lt"/>
                <a:ea typeface="Calibri" panose="020F0502020204030204" pitchFamily="34" charset="0"/>
                <a:cs typeface="Times New Roman" panose="02020603050405020304" pitchFamily="18" charset="0"/>
              </a:rPr>
              <a:t>assurance and </a:t>
            </a:r>
            <a:r>
              <a:rPr lang="en-GB" sz="1600" dirty="0" smtClean="0">
                <a:latin typeface="+mj-lt"/>
                <a:ea typeface="Calibri" panose="020F0502020204030204" pitchFamily="34" charset="0"/>
                <a:cs typeface="Times New Roman" panose="02020603050405020304" pitchFamily="18" charset="0"/>
              </a:rPr>
              <a:t>control</a:t>
            </a:r>
            <a:endParaRPr lang="en-GB" dirty="0">
              <a:latin typeface="+mj-lt"/>
              <a:ea typeface="Calibri" panose="020F0502020204030204" pitchFamily="34" charset="0"/>
              <a:cs typeface="Times New Roman" panose="02020603050405020304" pitchFamily="18" charset="0"/>
            </a:endParaRPr>
          </a:p>
        </p:txBody>
      </p:sp>
      <p:sp>
        <p:nvSpPr>
          <p:cNvPr id="9" name="Titel 1"/>
          <p:cNvSpPr txBox="1">
            <a:spLocks/>
          </p:cNvSpPr>
          <p:nvPr/>
        </p:nvSpPr>
        <p:spPr>
          <a:xfrm>
            <a:off x="5766194" y="5032662"/>
            <a:ext cx="5136540"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18.1.3   ECG recorder and monitor</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Cables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a:blip r:embed="rId2"/>
          <a:stretch>
            <a:fillRect/>
          </a:stretch>
        </p:blipFill>
        <p:spPr>
          <a:xfrm>
            <a:off x="7716772" y="1619845"/>
            <a:ext cx="4150303" cy="2761838"/>
          </a:xfrm>
          <a:prstGeom prst="rect">
            <a:avLst/>
          </a:prstGeom>
        </p:spPr>
      </p:pic>
      <p:pic>
        <p:nvPicPr>
          <p:cNvPr id="7" name="Afbeelding 6"/>
          <p:cNvPicPr>
            <a:picLocks noChangeAspect="1"/>
          </p:cNvPicPr>
          <p:nvPr/>
        </p:nvPicPr>
        <p:blipFill>
          <a:blip r:embed="rId3"/>
          <a:stretch>
            <a:fillRect/>
          </a:stretch>
        </p:blipFill>
        <p:spPr>
          <a:xfrm>
            <a:off x="4029901" y="1723888"/>
            <a:ext cx="3999679" cy="2657795"/>
          </a:xfrm>
          <a:prstGeom prst="rect">
            <a:avLst/>
          </a:prstGeom>
        </p:spPr>
      </p:pic>
      <p:sp>
        <p:nvSpPr>
          <p:cNvPr id="12" name="Rechthoek 11"/>
          <p:cNvSpPr/>
          <p:nvPr/>
        </p:nvSpPr>
        <p:spPr>
          <a:xfrm>
            <a:off x="2512002" y="5306760"/>
            <a:ext cx="6846104" cy="707886"/>
          </a:xfrm>
          <a:prstGeom prst="rect">
            <a:avLst/>
          </a:prstGeom>
        </p:spPr>
        <p:txBody>
          <a:bodyPr wrap="square">
            <a:spAutoFit/>
          </a:bodyPr>
          <a:lstStyle/>
          <a:p>
            <a:pPr lvl="0" algn="ctr"/>
            <a:r>
              <a:rPr lang="en-GB" sz="2000" dirty="0" smtClean="0">
                <a:solidFill>
                  <a:srgbClr val="000000"/>
                </a:solidFill>
                <a:latin typeface="Calibri Light" panose="020F0302020204030204"/>
              </a:rPr>
              <a:t>Cables from different manufacturers differ in connections </a:t>
            </a:r>
          </a:p>
          <a:p>
            <a:pPr lvl="0" algn="ctr"/>
            <a:r>
              <a:rPr lang="en-GB" sz="2000" dirty="0" smtClean="0">
                <a:solidFill>
                  <a:srgbClr val="000000"/>
                </a:solidFill>
                <a:latin typeface="Calibri Light" panose="020F0302020204030204"/>
              </a:rPr>
              <a:t>both on system side and on electrode side ….</a:t>
            </a:r>
            <a:endParaRPr lang="en-US" sz="2000" dirty="0">
              <a:solidFill>
                <a:srgbClr val="000000"/>
              </a:solidFill>
              <a:latin typeface="Calibri Light" panose="020F0302020204030204"/>
            </a:endParaRPr>
          </a:p>
        </p:txBody>
      </p:sp>
      <p:pic>
        <p:nvPicPr>
          <p:cNvPr id="8" name="Afbeelding 7"/>
          <p:cNvPicPr>
            <a:picLocks noChangeAspect="1"/>
          </p:cNvPicPr>
          <p:nvPr/>
        </p:nvPicPr>
        <p:blipFill>
          <a:blip r:embed="rId4"/>
          <a:stretch>
            <a:fillRect/>
          </a:stretch>
        </p:blipFill>
        <p:spPr>
          <a:xfrm>
            <a:off x="476249" y="1874533"/>
            <a:ext cx="3589175" cy="2484382"/>
          </a:xfrm>
          <a:prstGeom prst="rect">
            <a:avLst/>
          </a:prstGeom>
        </p:spPr>
      </p:pic>
    </p:spTree>
    <p:extLst>
      <p:ext uri="{BB962C8B-B14F-4D97-AF65-F5344CB8AC3E}">
        <p14:creationId xmlns:p14="http://schemas.microsoft.com/office/powerpoint/2010/main" val="1053781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50" y="440796"/>
            <a:ext cx="35962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Output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a:blip r:embed="rId2"/>
          <a:stretch>
            <a:fillRect/>
          </a:stretch>
        </p:blipFill>
        <p:spPr>
          <a:xfrm>
            <a:off x="4660370" y="1751691"/>
            <a:ext cx="2515509" cy="2515509"/>
          </a:xfrm>
          <a:prstGeom prst="rect">
            <a:avLst/>
          </a:prstGeom>
        </p:spPr>
      </p:pic>
      <p:pic>
        <p:nvPicPr>
          <p:cNvPr id="4" name="Afbeelding 3"/>
          <p:cNvPicPr>
            <a:picLocks noChangeAspect="1"/>
          </p:cNvPicPr>
          <p:nvPr/>
        </p:nvPicPr>
        <p:blipFill>
          <a:blip r:embed="rId3"/>
          <a:stretch>
            <a:fillRect/>
          </a:stretch>
        </p:blipFill>
        <p:spPr>
          <a:xfrm>
            <a:off x="791104" y="1629303"/>
            <a:ext cx="3171296" cy="2750211"/>
          </a:xfrm>
          <a:prstGeom prst="rect">
            <a:avLst/>
          </a:prstGeom>
        </p:spPr>
      </p:pic>
      <p:sp>
        <p:nvSpPr>
          <p:cNvPr id="9" name="Rechthoek 8"/>
          <p:cNvSpPr/>
          <p:nvPr/>
        </p:nvSpPr>
        <p:spPr>
          <a:xfrm>
            <a:off x="1182889" y="5160252"/>
            <a:ext cx="4907184" cy="707886"/>
          </a:xfrm>
          <a:prstGeom prst="rect">
            <a:avLst/>
          </a:prstGeom>
        </p:spPr>
        <p:txBody>
          <a:bodyPr wrap="square">
            <a:spAutoFit/>
          </a:bodyPr>
          <a:lstStyle/>
          <a:p>
            <a:pPr lvl="0" algn="ctr"/>
            <a:r>
              <a:rPr lang="en-GB" sz="2000" dirty="0" smtClean="0">
                <a:solidFill>
                  <a:srgbClr val="000000"/>
                </a:solidFill>
                <a:latin typeface="Calibri Light" panose="020F0302020204030204"/>
              </a:rPr>
              <a:t>ECG paper: different sizes dependent on brand and model….</a:t>
            </a:r>
          </a:p>
        </p:txBody>
      </p:sp>
      <p:pic>
        <p:nvPicPr>
          <p:cNvPr id="5" name="Afbeelding 4"/>
          <p:cNvPicPr>
            <a:picLocks noChangeAspect="1"/>
          </p:cNvPicPr>
          <p:nvPr/>
        </p:nvPicPr>
        <p:blipFill>
          <a:blip r:embed="rId4"/>
          <a:stretch>
            <a:fillRect/>
          </a:stretch>
        </p:blipFill>
        <p:spPr>
          <a:xfrm>
            <a:off x="8229600" y="1751840"/>
            <a:ext cx="3380651" cy="2683057"/>
          </a:xfrm>
          <a:prstGeom prst="rect">
            <a:avLst/>
          </a:prstGeom>
        </p:spPr>
      </p:pic>
      <p:sp>
        <p:nvSpPr>
          <p:cNvPr id="12" name="Rechthoek 11"/>
          <p:cNvSpPr/>
          <p:nvPr/>
        </p:nvSpPr>
        <p:spPr>
          <a:xfrm>
            <a:off x="7360173" y="5124639"/>
            <a:ext cx="4819973" cy="707886"/>
          </a:xfrm>
          <a:prstGeom prst="rect">
            <a:avLst/>
          </a:prstGeom>
        </p:spPr>
        <p:txBody>
          <a:bodyPr wrap="square">
            <a:spAutoFit/>
          </a:bodyPr>
          <a:lstStyle/>
          <a:p>
            <a:pPr lvl="0" algn="ctr"/>
            <a:r>
              <a:rPr lang="en-GB" sz="2000" dirty="0" smtClean="0">
                <a:solidFill>
                  <a:srgbClr val="000000"/>
                </a:solidFill>
                <a:latin typeface="Calibri Light" panose="020F0302020204030204"/>
              </a:rPr>
              <a:t>and different screens for different applications (e.g. ambulance)</a:t>
            </a:r>
          </a:p>
        </p:txBody>
      </p:sp>
    </p:spTree>
    <p:extLst>
      <p:ext uri="{BB962C8B-B14F-4D97-AF65-F5344CB8AC3E}">
        <p14:creationId xmlns:p14="http://schemas.microsoft.com/office/powerpoint/2010/main" val="4293322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107674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roubleshooting: User error, electrode placement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67704" y="1365514"/>
            <a:ext cx="10998200" cy="646331"/>
          </a:xfrm>
          <a:prstGeom prst="rect">
            <a:avLst/>
          </a:prstGeom>
        </p:spPr>
        <p:txBody>
          <a:bodyPr wrap="square">
            <a:spAutoFit/>
          </a:bodyPr>
          <a:lstStyle/>
          <a:p>
            <a:r>
              <a:rPr lang="en-GB" dirty="0" smtClean="0">
                <a:latin typeface="+mj-lt"/>
              </a:rPr>
              <a:t>The </a:t>
            </a:r>
            <a:r>
              <a:rPr lang="en-GB" dirty="0">
                <a:latin typeface="+mj-lt"/>
              </a:rPr>
              <a:t>most common </a:t>
            </a:r>
            <a:r>
              <a:rPr lang="en-GB" dirty="0" smtClean="0">
                <a:latin typeface="+mj-lt"/>
              </a:rPr>
              <a:t>problem with ECG systems is </a:t>
            </a:r>
            <a:r>
              <a:rPr lang="en-GB" b="1" dirty="0" smtClean="0">
                <a:solidFill>
                  <a:srgbClr val="7030A0"/>
                </a:solidFill>
                <a:latin typeface="+mj-lt"/>
              </a:rPr>
              <a:t>user </a:t>
            </a:r>
            <a:r>
              <a:rPr lang="en-GB" b="1" dirty="0">
                <a:solidFill>
                  <a:srgbClr val="7030A0"/>
                </a:solidFill>
                <a:latin typeface="+mj-lt"/>
              </a:rPr>
              <a:t>error</a:t>
            </a:r>
            <a:r>
              <a:rPr lang="en-GB" dirty="0">
                <a:latin typeface="+mj-lt"/>
              </a:rPr>
              <a:t>. </a:t>
            </a:r>
            <a:r>
              <a:rPr lang="en-GB" dirty="0" smtClean="0">
                <a:latin typeface="+mj-lt"/>
              </a:rPr>
              <a:t>  Modern </a:t>
            </a:r>
            <a:r>
              <a:rPr lang="en-GB" dirty="0">
                <a:latin typeface="+mj-lt"/>
              </a:rPr>
              <a:t>ECG recorders </a:t>
            </a:r>
            <a:r>
              <a:rPr lang="en-GB" dirty="0" smtClean="0">
                <a:latin typeface="+mj-lt"/>
              </a:rPr>
              <a:t>have many buttons and controls </a:t>
            </a:r>
            <a:r>
              <a:rPr lang="en-GB" dirty="0">
                <a:latin typeface="+mj-lt"/>
              </a:rPr>
              <a:t>and can be quite confusing. </a:t>
            </a:r>
            <a:r>
              <a:rPr lang="en-GB" dirty="0" smtClean="0">
                <a:latin typeface="+mj-lt"/>
              </a:rPr>
              <a:t>Therefore, </a:t>
            </a:r>
            <a:r>
              <a:rPr lang="en-GB" dirty="0">
                <a:latin typeface="+mj-lt"/>
              </a:rPr>
              <a:t>if the machine turns on, the </a:t>
            </a:r>
            <a:r>
              <a:rPr lang="en-GB" dirty="0" smtClean="0">
                <a:latin typeface="+mj-lt"/>
              </a:rPr>
              <a:t>first thing </a:t>
            </a:r>
            <a:r>
              <a:rPr lang="en-GB" dirty="0">
                <a:latin typeface="+mj-lt"/>
              </a:rPr>
              <a:t>to suspect is user </a:t>
            </a:r>
            <a:r>
              <a:rPr lang="en-GB" dirty="0" smtClean="0">
                <a:latin typeface="+mj-lt"/>
              </a:rPr>
              <a:t>error. </a:t>
            </a:r>
            <a:endParaRPr lang="en-GB" dirty="0">
              <a:latin typeface="+mj-lt"/>
            </a:endParaRPr>
          </a:p>
        </p:txBody>
      </p:sp>
      <p:grpSp>
        <p:nvGrpSpPr>
          <p:cNvPr id="13" name="Groep 12"/>
          <p:cNvGrpSpPr/>
          <p:nvPr/>
        </p:nvGrpSpPr>
        <p:grpSpPr>
          <a:xfrm>
            <a:off x="803321" y="2278364"/>
            <a:ext cx="10339590" cy="923330"/>
            <a:chOff x="476249" y="2502500"/>
            <a:chExt cx="10339590" cy="923330"/>
          </a:xfrm>
        </p:grpSpPr>
        <p:sp>
          <p:nvSpPr>
            <p:cNvPr id="8" name="Rechthoek 7"/>
            <p:cNvSpPr/>
            <p:nvPr/>
          </p:nvSpPr>
          <p:spPr>
            <a:xfrm>
              <a:off x="476249" y="2502500"/>
              <a:ext cx="3164418" cy="923330"/>
            </a:xfrm>
            <a:prstGeom prst="rect">
              <a:avLst/>
            </a:prstGeom>
          </p:spPr>
          <p:txBody>
            <a:bodyPr wrap="square">
              <a:spAutoFit/>
            </a:bodyPr>
            <a:lstStyle/>
            <a:p>
              <a:pPr marL="285750" indent="-285750">
                <a:buFont typeface="Arial" panose="020B0604020202020204" pitchFamily="34" charset="0"/>
                <a:buChar char="•"/>
              </a:pPr>
              <a:r>
                <a:rPr lang="en-GB" dirty="0" smtClean="0">
                  <a:solidFill>
                    <a:srgbClr val="000000"/>
                  </a:solidFill>
                  <a:latin typeface="Calibri Light" panose="020F0302020204030204"/>
                </a:rPr>
                <a:t>poor </a:t>
              </a:r>
              <a:r>
                <a:rPr lang="en-GB" dirty="0">
                  <a:solidFill>
                    <a:srgbClr val="000000"/>
                  </a:solidFill>
                  <a:latin typeface="Calibri Light" panose="020F0302020204030204"/>
                </a:rPr>
                <a:t>electrode cleaning </a:t>
              </a:r>
              <a:endParaRPr lang="en-GB" dirty="0" smtClean="0">
                <a:solidFill>
                  <a:srgbClr val="000000"/>
                </a:solidFill>
                <a:latin typeface="Calibri Light" panose="020F0302020204030204"/>
              </a:endParaRPr>
            </a:p>
            <a:p>
              <a:pPr marL="285750" indent="-285750">
                <a:buFont typeface="Arial" panose="020B0604020202020204" pitchFamily="34" charset="0"/>
                <a:buChar char="•"/>
              </a:pPr>
              <a:r>
                <a:rPr lang="en-GB" dirty="0" smtClean="0">
                  <a:solidFill>
                    <a:srgbClr val="000000"/>
                  </a:solidFill>
                  <a:latin typeface="Calibri Light" panose="020F0302020204030204"/>
                </a:rPr>
                <a:t>poor electrode placement </a:t>
              </a:r>
              <a:endParaRPr lang="en-GB" dirty="0">
                <a:solidFill>
                  <a:srgbClr val="000000"/>
                </a:solidFill>
                <a:latin typeface="Calibri Light" panose="020F0302020204030204"/>
              </a:endParaRPr>
            </a:p>
            <a:p>
              <a:pPr marL="285750" indent="-285750">
                <a:buFont typeface="Arial" panose="020B0604020202020204" pitchFamily="34" charset="0"/>
                <a:buChar char="•"/>
              </a:pPr>
              <a:r>
                <a:rPr lang="en-GB" dirty="0">
                  <a:solidFill>
                    <a:srgbClr val="000000"/>
                  </a:solidFill>
                  <a:latin typeface="Calibri Light" panose="020F0302020204030204"/>
                </a:rPr>
                <a:t>poor skin </a:t>
              </a:r>
              <a:r>
                <a:rPr lang="en-GB" dirty="0" smtClean="0">
                  <a:solidFill>
                    <a:srgbClr val="000000"/>
                  </a:solidFill>
                  <a:latin typeface="Calibri Light" panose="020F0302020204030204"/>
                </a:rPr>
                <a:t>preparation</a:t>
              </a:r>
              <a:endParaRPr lang="en-GB" dirty="0">
                <a:solidFill>
                  <a:srgbClr val="000000"/>
                </a:solidFill>
                <a:latin typeface="Calibri Light" panose="020F0302020204030204"/>
              </a:endParaRPr>
            </a:p>
          </p:txBody>
        </p:sp>
        <p:sp>
          <p:nvSpPr>
            <p:cNvPr id="10" name="Rechthoek 9"/>
            <p:cNvSpPr/>
            <p:nvPr/>
          </p:nvSpPr>
          <p:spPr>
            <a:xfrm>
              <a:off x="3898048" y="2773241"/>
              <a:ext cx="6917791" cy="369332"/>
            </a:xfrm>
            <a:prstGeom prst="rect">
              <a:avLst/>
            </a:prstGeom>
          </p:spPr>
          <p:txBody>
            <a:bodyPr wrap="none">
              <a:spAutoFit/>
            </a:bodyPr>
            <a:lstStyle/>
            <a:p>
              <a:r>
                <a:rPr lang="en-GB" dirty="0" smtClean="0">
                  <a:solidFill>
                    <a:srgbClr val="000000"/>
                  </a:solidFill>
                  <a:latin typeface="Calibri Light" panose="020F0302020204030204"/>
                </a:rPr>
                <a:t>can be the cause of a poor, noisy ECG signal and can result in a BMET call</a:t>
              </a:r>
              <a:endParaRPr lang="en-GB" dirty="0"/>
            </a:p>
          </p:txBody>
        </p:sp>
      </p:grpSp>
      <p:sp>
        <p:nvSpPr>
          <p:cNvPr id="17" name="Rechthoek 16"/>
          <p:cNvSpPr/>
          <p:nvPr/>
        </p:nvSpPr>
        <p:spPr>
          <a:xfrm>
            <a:off x="543983" y="3501019"/>
            <a:ext cx="4705350" cy="2585323"/>
          </a:xfrm>
          <a:prstGeom prst="rect">
            <a:avLst/>
          </a:prstGeom>
        </p:spPr>
        <p:txBody>
          <a:bodyPr wrap="square">
            <a:spAutoFit/>
          </a:bodyPr>
          <a:lstStyle/>
          <a:p>
            <a:r>
              <a:rPr lang="en-GB" dirty="0" smtClean="0">
                <a:solidFill>
                  <a:srgbClr val="000000"/>
                </a:solidFill>
                <a:latin typeface="Calibri Light" panose="020F0302020204030204"/>
              </a:rPr>
              <a:t>A </a:t>
            </a:r>
            <a:r>
              <a:rPr lang="en-GB" b="1" dirty="0">
                <a:solidFill>
                  <a:srgbClr val="7030A0"/>
                </a:solidFill>
                <a:latin typeface="Calibri Light" panose="020F0302020204030204"/>
              </a:rPr>
              <a:t>saturated ECG </a:t>
            </a:r>
            <a:r>
              <a:rPr lang="en-GB" dirty="0">
                <a:solidFill>
                  <a:srgbClr val="000000"/>
                </a:solidFill>
                <a:latin typeface="Calibri Light" panose="020F0302020204030204"/>
              </a:rPr>
              <a:t>is </a:t>
            </a:r>
            <a:r>
              <a:rPr lang="en-GB" dirty="0" smtClean="0">
                <a:solidFill>
                  <a:srgbClr val="000000"/>
                </a:solidFill>
                <a:latin typeface="Calibri Light" panose="020F0302020204030204"/>
              </a:rPr>
              <a:t>almost always caused by problems with electrodes or lead wires (or loose connections.), </a:t>
            </a:r>
          </a:p>
          <a:p>
            <a:endParaRPr lang="en-GB" dirty="0" smtClean="0">
              <a:solidFill>
                <a:srgbClr val="000000"/>
              </a:solidFill>
              <a:latin typeface="Calibri Light" panose="020F0302020204030204"/>
            </a:endParaRPr>
          </a:p>
          <a:p>
            <a:endParaRPr lang="en-GB" dirty="0">
              <a:solidFill>
                <a:srgbClr val="000000"/>
              </a:solidFill>
              <a:latin typeface="Calibri Light" panose="020F0302020204030204"/>
            </a:endParaRPr>
          </a:p>
          <a:p>
            <a:r>
              <a:rPr lang="en-GB" dirty="0" smtClean="0">
                <a:solidFill>
                  <a:srgbClr val="000000"/>
                </a:solidFill>
                <a:latin typeface="Calibri Light" panose="020F0302020204030204"/>
              </a:rPr>
              <a:t>an </a:t>
            </a:r>
            <a:r>
              <a:rPr lang="en-GB" dirty="0">
                <a:solidFill>
                  <a:srgbClr val="000000"/>
                </a:solidFill>
                <a:latin typeface="Calibri Light" panose="020F0302020204030204"/>
              </a:rPr>
              <a:t>ECG distorted by </a:t>
            </a:r>
            <a:r>
              <a:rPr lang="en-GB" dirty="0" smtClean="0">
                <a:solidFill>
                  <a:srgbClr val="000000"/>
                </a:solidFill>
                <a:latin typeface="Calibri Light" panose="020F0302020204030204"/>
              </a:rPr>
              <a:t>AC interference  = </a:t>
            </a:r>
            <a:r>
              <a:rPr lang="en-GB" b="1" dirty="0" smtClean="0">
                <a:solidFill>
                  <a:srgbClr val="7030A0"/>
                </a:solidFill>
                <a:latin typeface="Calibri Light" panose="020F0302020204030204"/>
              </a:rPr>
              <a:t>power </a:t>
            </a:r>
            <a:r>
              <a:rPr lang="en-GB" b="1" dirty="0">
                <a:solidFill>
                  <a:srgbClr val="7030A0"/>
                </a:solidFill>
                <a:latin typeface="Calibri Light" panose="020F0302020204030204"/>
              </a:rPr>
              <a:t>line </a:t>
            </a:r>
            <a:r>
              <a:rPr lang="en-GB" b="1" dirty="0" smtClean="0">
                <a:solidFill>
                  <a:srgbClr val="7030A0"/>
                </a:solidFill>
                <a:latin typeface="Calibri Light" panose="020F0302020204030204"/>
              </a:rPr>
              <a:t>noise</a:t>
            </a:r>
            <a:r>
              <a:rPr lang="en-GB" dirty="0">
                <a:solidFill>
                  <a:srgbClr val="000000"/>
                </a:solidFill>
                <a:latin typeface="Calibri Light" panose="020F0302020204030204"/>
              </a:rPr>
              <a:t> </a:t>
            </a:r>
            <a:r>
              <a:rPr lang="en-GB" dirty="0" smtClean="0">
                <a:solidFill>
                  <a:srgbClr val="000000"/>
                </a:solidFill>
                <a:latin typeface="Calibri Light" panose="020F0302020204030204"/>
              </a:rPr>
              <a:t>(50 </a:t>
            </a:r>
            <a:r>
              <a:rPr lang="en-GB" dirty="0">
                <a:solidFill>
                  <a:srgbClr val="000000"/>
                </a:solidFill>
                <a:latin typeface="Calibri Light" panose="020F0302020204030204"/>
              </a:rPr>
              <a:t>Hz</a:t>
            </a:r>
            <a:r>
              <a:rPr lang="en-GB" dirty="0" smtClean="0">
                <a:solidFill>
                  <a:srgbClr val="000000"/>
                </a:solidFill>
                <a:latin typeface="Calibri Light" panose="020F0302020204030204"/>
              </a:rPr>
              <a:t>). </a:t>
            </a:r>
            <a:r>
              <a:rPr lang="en-GB" dirty="0">
                <a:solidFill>
                  <a:srgbClr val="000000"/>
                </a:solidFill>
                <a:latin typeface="Calibri Light" panose="020F0302020204030204"/>
              </a:rPr>
              <a:t>You can verify </a:t>
            </a:r>
            <a:r>
              <a:rPr lang="en-GB" dirty="0" smtClean="0">
                <a:solidFill>
                  <a:srgbClr val="000000"/>
                </a:solidFill>
                <a:latin typeface="Calibri Light" panose="020F0302020204030204"/>
              </a:rPr>
              <a:t>this by  removing </a:t>
            </a:r>
            <a:r>
              <a:rPr lang="en-GB" dirty="0">
                <a:solidFill>
                  <a:srgbClr val="000000"/>
                </a:solidFill>
                <a:latin typeface="Calibri Light" panose="020F0302020204030204"/>
              </a:rPr>
              <a:t>the machine </a:t>
            </a:r>
            <a:r>
              <a:rPr lang="en-GB" dirty="0" smtClean="0">
                <a:solidFill>
                  <a:srgbClr val="000000"/>
                </a:solidFill>
                <a:latin typeface="Calibri Light" panose="020F0302020204030204"/>
              </a:rPr>
              <a:t>room to </a:t>
            </a:r>
            <a:r>
              <a:rPr lang="en-GB" dirty="0">
                <a:solidFill>
                  <a:srgbClr val="000000"/>
                </a:solidFill>
                <a:latin typeface="Calibri Light" panose="020F0302020204030204"/>
              </a:rPr>
              <a:t>see if this solves the problem. </a:t>
            </a:r>
          </a:p>
        </p:txBody>
      </p:sp>
      <p:pic>
        <p:nvPicPr>
          <p:cNvPr id="18" name="Afbeelding 17"/>
          <p:cNvPicPr>
            <a:picLocks noChangeAspect="1"/>
          </p:cNvPicPr>
          <p:nvPr/>
        </p:nvPicPr>
        <p:blipFill>
          <a:blip r:embed="rId2"/>
          <a:stretch>
            <a:fillRect/>
          </a:stretch>
        </p:blipFill>
        <p:spPr>
          <a:xfrm>
            <a:off x="8129029" y="2862127"/>
            <a:ext cx="2731245" cy="1554615"/>
          </a:xfrm>
          <a:prstGeom prst="rect">
            <a:avLst/>
          </a:prstGeom>
        </p:spPr>
      </p:pic>
      <p:pic>
        <p:nvPicPr>
          <p:cNvPr id="20" name="Afbeelding 19"/>
          <p:cNvPicPr>
            <a:picLocks noChangeAspect="1"/>
          </p:cNvPicPr>
          <p:nvPr/>
        </p:nvPicPr>
        <p:blipFill rotWithShape="1">
          <a:blip r:embed="rId3"/>
          <a:srcRect l="-2834"/>
          <a:stretch/>
        </p:blipFill>
        <p:spPr>
          <a:xfrm>
            <a:off x="8129029" y="4729764"/>
            <a:ext cx="2965371" cy="1371719"/>
          </a:xfrm>
          <a:prstGeom prst="rect">
            <a:avLst/>
          </a:prstGeom>
        </p:spPr>
      </p:pic>
      <p:sp>
        <p:nvSpPr>
          <p:cNvPr id="21" name="PIJL-RECHTS 20"/>
          <p:cNvSpPr/>
          <p:nvPr/>
        </p:nvSpPr>
        <p:spPr>
          <a:xfrm>
            <a:off x="5935054" y="5332641"/>
            <a:ext cx="1397474" cy="165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JL-RECHTS 21"/>
          <p:cNvSpPr/>
          <p:nvPr/>
        </p:nvSpPr>
        <p:spPr>
          <a:xfrm>
            <a:off x="5935054" y="3741119"/>
            <a:ext cx="1397474" cy="165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577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107674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roubleshooting: User error, electrode placement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Rechthoek 11"/>
          <p:cNvSpPr/>
          <p:nvPr/>
        </p:nvSpPr>
        <p:spPr>
          <a:xfrm>
            <a:off x="1492249" y="1865163"/>
            <a:ext cx="8769351" cy="1938992"/>
          </a:xfrm>
          <a:prstGeom prst="rect">
            <a:avLst/>
          </a:prstGeom>
        </p:spPr>
        <p:txBody>
          <a:bodyPr wrap="square">
            <a:spAutoFit/>
          </a:bodyPr>
          <a:lstStyle/>
          <a:p>
            <a:r>
              <a:rPr lang="en-GB" sz="2000" dirty="0" smtClean="0">
                <a:latin typeface="+mj-lt"/>
              </a:rPr>
              <a:t>Attention points with electrode placement: </a:t>
            </a:r>
            <a:endParaRPr lang="en-GB" sz="2000" dirty="0">
              <a:latin typeface="+mj-lt"/>
            </a:endParaRPr>
          </a:p>
          <a:p>
            <a:pPr marL="742950" lvl="1" indent="-285750">
              <a:buFont typeface="Arial" panose="020B0604020202020204" pitchFamily="34" charset="0"/>
              <a:buChar char="•"/>
            </a:pPr>
            <a:r>
              <a:rPr lang="en-GB" sz="2000" dirty="0">
                <a:latin typeface="+mj-lt"/>
              </a:rPr>
              <a:t>electrodes should not be placed on scar tissue</a:t>
            </a:r>
          </a:p>
          <a:p>
            <a:pPr marL="742950" lvl="1" indent="-285750">
              <a:buFont typeface="Arial" panose="020B0604020202020204" pitchFamily="34" charset="0"/>
              <a:buChar char="•"/>
            </a:pPr>
            <a:r>
              <a:rPr lang="en-GB" sz="2000" dirty="0">
                <a:latin typeface="+mj-lt"/>
              </a:rPr>
              <a:t>electrodes should not be placed over a lot of body hair</a:t>
            </a:r>
          </a:p>
          <a:p>
            <a:pPr marL="742950" lvl="1" indent="-285750">
              <a:buFont typeface="Arial" panose="020B0604020202020204" pitchFamily="34" charset="0"/>
              <a:buChar char="•"/>
            </a:pPr>
            <a:r>
              <a:rPr lang="en-GB" sz="2000" dirty="0">
                <a:latin typeface="+mj-lt"/>
              </a:rPr>
              <a:t>electrodes placed closer than 2 inches from each </a:t>
            </a:r>
            <a:r>
              <a:rPr lang="en-GB" sz="2000" dirty="0" smtClean="0">
                <a:latin typeface="+mj-lt"/>
              </a:rPr>
              <a:t>may cause signal problems</a:t>
            </a:r>
            <a:endParaRPr lang="en-GB" sz="2000" dirty="0">
              <a:latin typeface="+mj-lt"/>
            </a:endParaRPr>
          </a:p>
          <a:p>
            <a:pPr marL="742950" lvl="1" indent="-285750">
              <a:buFont typeface="Arial" panose="020B0604020202020204" pitchFamily="34" charset="0"/>
              <a:buChar char="•"/>
            </a:pPr>
            <a:r>
              <a:rPr lang="en-GB" sz="2000" dirty="0">
                <a:latin typeface="+mj-lt"/>
              </a:rPr>
              <a:t>if more than one device requires that electrodes be placed on the patient they may interfere with each other</a:t>
            </a:r>
            <a:r>
              <a:rPr lang="en-GB" sz="2000" dirty="0" smtClean="0">
                <a:latin typeface="+mj-lt"/>
              </a:rPr>
              <a:t>.</a:t>
            </a:r>
            <a:endParaRPr lang="en-GB" sz="2000" dirty="0">
              <a:latin typeface="+mj-lt"/>
            </a:endParaRPr>
          </a:p>
        </p:txBody>
      </p:sp>
      <p:sp>
        <p:nvSpPr>
          <p:cNvPr id="9" name="Rechthoek 8"/>
          <p:cNvSpPr/>
          <p:nvPr/>
        </p:nvSpPr>
        <p:spPr>
          <a:xfrm>
            <a:off x="1277652" y="5564676"/>
            <a:ext cx="9624842" cy="369332"/>
          </a:xfrm>
          <a:prstGeom prst="rect">
            <a:avLst/>
          </a:prstGeom>
          <a:solidFill>
            <a:schemeClr val="bg2"/>
          </a:solidFill>
          <a:ln>
            <a:solidFill>
              <a:srgbClr val="7030A0"/>
            </a:solidFill>
          </a:ln>
        </p:spPr>
        <p:txBody>
          <a:bodyPr wrap="square">
            <a:spAutoFit/>
          </a:bodyPr>
          <a:lstStyle/>
          <a:p>
            <a:r>
              <a:rPr lang="en-GB" dirty="0">
                <a:latin typeface="+mj-lt"/>
              </a:rPr>
              <a:t>Switching to different leads, repositioning electrodes and shaving the skin may resolve these </a:t>
            </a:r>
            <a:r>
              <a:rPr lang="en-GB" dirty="0" smtClean="0">
                <a:latin typeface="+mj-lt"/>
              </a:rPr>
              <a:t>problems</a:t>
            </a:r>
            <a:endParaRPr lang="en-GB" dirty="0">
              <a:latin typeface="+mj-lt"/>
            </a:endParaRPr>
          </a:p>
        </p:txBody>
      </p:sp>
    </p:spTree>
    <p:extLst>
      <p:ext uri="{BB962C8B-B14F-4D97-AF65-F5344CB8AC3E}">
        <p14:creationId xmlns:p14="http://schemas.microsoft.com/office/powerpoint/2010/main" val="201195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89386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roubleshooting: More user error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809352" y="1503720"/>
            <a:ext cx="10561442" cy="2585323"/>
          </a:xfrm>
          <a:prstGeom prst="rect">
            <a:avLst/>
          </a:prstGeom>
        </p:spPr>
        <p:txBody>
          <a:bodyPr wrap="square">
            <a:spAutoFit/>
          </a:bodyPr>
          <a:lstStyle/>
          <a:p>
            <a:pPr marL="742950" lvl="1" indent="-285750">
              <a:buFont typeface="Arial" panose="020B0604020202020204" pitchFamily="34" charset="0"/>
              <a:buChar char="•"/>
            </a:pPr>
            <a:r>
              <a:rPr lang="en-GB" dirty="0">
                <a:solidFill>
                  <a:srgbClr val="000000"/>
                </a:solidFill>
                <a:latin typeface="Calibri Light" panose="020F0302020204030204"/>
              </a:rPr>
              <a:t>patient movement during </a:t>
            </a:r>
            <a:r>
              <a:rPr lang="en-GB" dirty="0" smtClean="0">
                <a:solidFill>
                  <a:srgbClr val="000000"/>
                </a:solidFill>
                <a:latin typeface="Calibri Light" panose="020F0302020204030204"/>
              </a:rPr>
              <a:t>recording</a:t>
            </a:r>
          </a:p>
          <a:p>
            <a:pPr marL="742950" lvl="1" indent="-285750">
              <a:buFont typeface="Arial" panose="020B0604020202020204" pitchFamily="34" charset="0"/>
              <a:buChar char="•"/>
            </a:pPr>
            <a:r>
              <a:rPr lang="en-GB" dirty="0" smtClean="0">
                <a:solidFill>
                  <a:srgbClr val="000000"/>
                </a:solidFill>
                <a:latin typeface="Calibri Light" panose="020F0302020204030204"/>
              </a:rPr>
              <a:t>the patient may be cold or nervous and shivering. If </a:t>
            </a:r>
            <a:r>
              <a:rPr lang="en-GB" dirty="0">
                <a:solidFill>
                  <a:srgbClr val="000000"/>
                </a:solidFill>
                <a:latin typeface="Calibri Light" panose="020F0302020204030204"/>
              </a:rPr>
              <a:t>so, muscle tremors could be causing the interference. </a:t>
            </a:r>
            <a:endParaRPr lang="en-GB" dirty="0" smtClean="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patient or nurse </a:t>
            </a:r>
            <a:r>
              <a:rPr lang="en-GB" dirty="0" smtClean="0">
                <a:solidFill>
                  <a:srgbClr val="000000"/>
                </a:solidFill>
                <a:latin typeface="Calibri Light" panose="020F0302020204030204"/>
              </a:rPr>
              <a:t>may be touching </a:t>
            </a:r>
            <a:r>
              <a:rPr lang="en-GB" dirty="0">
                <a:solidFill>
                  <a:srgbClr val="000000"/>
                </a:solidFill>
                <a:latin typeface="Calibri Light" panose="020F0302020204030204"/>
              </a:rPr>
              <a:t>any metal or nearby wall during </a:t>
            </a:r>
            <a:r>
              <a:rPr lang="en-GB" dirty="0" smtClean="0">
                <a:solidFill>
                  <a:srgbClr val="000000"/>
                </a:solidFill>
                <a:latin typeface="Calibri Light" panose="020F0302020204030204"/>
              </a:rPr>
              <a:t>recording.</a:t>
            </a:r>
            <a:endParaRPr lang="en-GB" dirty="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system settings: </a:t>
            </a:r>
          </a:p>
          <a:p>
            <a:pPr marL="1200150" lvl="2" indent="-285750">
              <a:buFont typeface="Arial" panose="020B0604020202020204" pitchFamily="34" charset="0"/>
              <a:buChar char="•"/>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device </a:t>
            </a:r>
            <a:r>
              <a:rPr lang="en-GB" dirty="0" smtClean="0">
                <a:solidFill>
                  <a:srgbClr val="000000"/>
                </a:solidFill>
                <a:latin typeface="Calibri Light" panose="020F0302020204030204"/>
              </a:rPr>
              <a:t>must be </a:t>
            </a:r>
            <a:r>
              <a:rPr lang="en-GB" dirty="0">
                <a:solidFill>
                  <a:srgbClr val="000000"/>
                </a:solidFill>
                <a:latin typeface="Calibri Light" panose="020F0302020204030204"/>
              </a:rPr>
              <a:t>set correctly for the local power line frequency</a:t>
            </a:r>
            <a:r>
              <a:rPr lang="en-GB" dirty="0" smtClean="0">
                <a:solidFill>
                  <a:srgbClr val="000000"/>
                </a:solidFill>
                <a:latin typeface="Calibri Light" panose="020F0302020204030204"/>
              </a:rPr>
              <a:t>.</a:t>
            </a:r>
          </a:p>
          <a:p>
            <a:pPr marL="1200150" lvl="2" indent="-285750">
              <a:buFont typeface="Arial" panose="020B0604020202020204" pitchFamily="34" charset="0"/>
              <a:buChar char="•"/>
            </a:pPr>
            <a:r>
              <a:rPr lang="en-GB" dirty="0" smtClean="0">
                <a:solidFill>
                  <a:srgbClr val="000000"/>
                </a:solidFill>
                <a:latin typeface="Calibri Light" panose="020F0302020204030204"/>
              </a:rPr>
              <a:t>‘gain’ (amplification) settings must not be too high (saturation) or too low (no signal)</a:t>
            </a:r>
          </a:p>
          <a:p>
            <a:pPr marL="1657350" lvl="3" indent="-285750">
              <a:buFont typeface="Arial" panose="020B0604020202020204" pitchFamily="34" charset="0"/>
              <a:buChar char="•"/>
            </a:pPr>
            <a:r>
              <a:rPr lang="en-GB" dirty="0" smtClean="0">
                <a:solidFill>
                  <a:srgbClr val="000000"/>
                </a:solidFill>
                <a:latin typeface="Calibri Light" panose="020F0302020204030204"/>
              </a:rPr>
              <a:t>wrong gain setting may also cause incorrect display on the heart rate meter, if this does not have an automatic gain, as in older machines. </a:t>
            </a:r>
            <a:endParaRPr lang="en-GB" dirty="0">
              <a:solidFill>
                <a:srgbClr val="000000"/>
              </a:solidFill>
              <a:latin typeface="Calibri Light" panose="020F0302020204030204"/>
            </a:endParaRPr>
          </a:p>
        </p:txBody>
      </p:sp>
      <p:sp>
        <p:nvSpPr>
          <p:cNvPr id="17" name="Rechthoek 16"/>
          <p:cNvSpPr/>
          <p:nvPr/>
        </p:nvSpPr>
        <p:spPr>
          <a:xfrm>
            <a:off x="700694" y="4780207"/>
            <a:ext cx="6428240" cy="1200329"/>
          </a:xfrm>
          <a:prstGeom prst="rect">
            <a:avLst/>
          </a:prstGeom>
        </p:spPr>
        <p:txBody>
          <a:bodyPr wrap="square">
            <a:spAutoFit/>
          </a:bodyPr>
          <a:lstStyle/>
          <a:p>
            <a:r>
              <a:rPr lang="en-GB" b="1" dirty="0" smtClean="0">
                <a:solidFill>
                  <a:srgbClr val="7030A0"/>
                </a:solidFill>
                <a:latin typeface="+mj-lt"/>
              </a:rPr>
              <a:t>Wandering </a:t>
            </a:r>
            <a:r>
              <a:rPr lang="en-GB" b="1" dirty="0">
                <a:solidFill>
                  <a:srgbClr val="7030A0"/>
                </a:solidFill>
                <a:latin typeface="+mj-lt"/>
              </a:rPr>
              <a:t>baseline </a:t>
            </a:r>
            <a:r>
              <a:rPr lang="en-GB" dirty="0">
                <a:latin typeface="+mj-lt"/>
              </a:rPr>
              <a:t>is noticed by the technician as the line between cardiac cycles </a:t>
            </a:r>
            <a:r>
              <a:rPr lang="en-GB" dirty="0" smtClean="0">
                <a:latin typeface="+mj-lt"/>
              </a:rPr>
              <a:t>bounces around </a:t>
            </a:r>
            <a:r>
              <a:rPr lang="en-GB" dirty="0">
                <a:latin typeface="+mj-lt"/>
              </a:rPr>
              <a:t>or jumps. This is most often caused by attempting to use a monitor </a:t>
            </a:r>
            <a:r>
              <a:rPr lang="en-GB" b="1" dirty="0">
                <a:solidFill>
                  <a:srgbClr val="7030A0"/>
                </a:solidFill>
                <a:latin typeface="+mj-lt"/>
              </a:rPr>
              <a:t>in </a:t>
            </a:r>
            <a:r>
              <a:rPr lang="en-GB" b="1" dirty="0" smtClean="0">
                <a:solidFill>
                  <a:srgbClr val="7030A0"/>
                </a:solidFill>
                <a:latin typeface="+mj-lt"/>
              </a:rPr>
              <a:t> the wrong (diagnostic) mode </a:t>
            </a:r>
            <a:r>
              <a:rPr lang="en-GB" dirty="0" smtClean="0">
                <a:latin typeface="+mj-lt"/>
              </a:rPr>
              <a:t>or </a:t>
            </a:r>
            <a:r>
              <a:rPr lang="en-GB" dirty="0">
                <a:latin typeface="+mj-lt"/>
              </a:rPr>
              <a:t>by </a:t>
            </a:r>
            <a:r>
              <a:rPr lang="en-GB" b="1" dirty="0">
                <a:solidFill>
                  <a:srgbClr val="7030A0"/>
                </a:solidFill>
                <a:latin typeface="+mj-lt"/>
              </a:rPr>
              <a:t>electrode placement </a:t>
            </a:r>
            <a:r>
              <a:rPr lang="en-GB" dirty="0">
                <a:latin typeface="+mj-lt"/>
              </a:rPr>
              <a:t>or </a:t>
            </a:r>
            <a:r>
              <a:rPr lang="en-GB" b="1" dirty="0" smtClean="0">
                <a:solidFill>
                  <a:srgbClr val="7030A0"/>
                </a:solidFill>
                <a:latin typeface="+mj-lt"/>
              </a:rPr>
              <a:t>electrode</a:t>
            </a:r>
            <a:r>
              <a:rPr lang="en-GB" dirty="0" smtClean="0">
                <a:latin typeface="+mj-lt"/>
              </a:rPr>
              <a:t> </a:t>
            </a:r>
            <a:r>
              <a:rPr lang="en-GB" b="1" dirty="0" smtClean="0">
                <a:solidFill>
                  <a:srgbClr val="7030A0"/>
                </a:solidFill>
                <a:latin typeface="+mj-lt"/>
              </a:rPr>
              <a:t>quality</a:t>
            </a:r>
            <a:r>
              <a:rPr lang="en-GB" dirty="0" smtClean="0">
                <a:latin typeface="+mj-lt"/>
              </a:rPr>
              <a:t>.</a:t>
            </a:r>
            <a:endParaRPr lang="en-GB" dirty="0">
              <a:latin typeface="+mj-lt"/>
            </a:endParaRPr>
          </a:p>
        </p:txBody>
      </p:sp>
      <p:pic>
        <p:nvPicPr>
          <p:cNvPr id="18" name="Afbeelding 17"/>
          <p:cNvPicPr>
            <a:picLocks noChangeAspect="1"/>
          </p:cNvPicPr>
          <p:nvPr/>
        </p:nvPicPr>
        <p:blipFill rotWithShape="1">
          <a:blip r:embed="rId2"/>
          <a:srcRect t="13637"/>
          <a:stretch/>
        </p:blipFill>
        <p:spPr>
          <a:xfrm>
            <a:off x="8589512" y="4608897"/>
            <a:ext cx="2673351" cy="1451733"/>
          </a:xfrm>
          <a:prstGeom prst="rect">
            <a:avLst/>
          </a:prstGeom>
        </p:spPr>
      </p:pic>
      <p:sp>
        <p:nvSpPr>
          <p:cNvPr id="19" name="PIJL-RECHTS 18"/>
          <p:cNvSpPr/>
          <p:nvPr/>
        </p:nvSpPr>
        <p:spPr>
          <a:xfrm>
            <a:off x="7027334" y="5213756"/>
            <a:ext cx="1223512" cy="221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295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89386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roubleshooting: Technical problems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Rechthoek 9"/>
          <p:cNvSpPr/>
          <p:nvPr/>
        </p:nvSpPr>
        <p:spPr>
          <a:xfrm>
            <a:off x="476249" y="1617644"/>
            <a:ext cx="7736496" cy="1938992"/>
          </a:xfrm>
          <a:prstGeom prst="rect">
            <a:avLst/>
          </a:prstGeom>
        </p:spPr>
        <p:txBody>
          <a:bodyPr wrap="square">
            <a:spAutoFit/>
          </a:bodyPr>
          <a:lstStyle/>
          <a:p>
            <a:r>
              <a:rPr lang="en-GB" dirty="0" smtClean="0">
                <a:latin typeface="+mj-lt"/>
              </a:rPr>
              <a:t>Technically, the </a:t>
            </a:r>
            <a:r>
              <a:rPr lang="en-GB" dirty="0">
                <a:latin typeface="+mj-lt"/>
              </a:rPr>
              <a:t>weakest link in an ECG system </a:t>
            </a:r>
            <a:r>
              <a:rPr lang="en-GB" dirty="0" smtClean="0">
                <a:latin typeface="+mj-lt"/>
              </a:rPr>
              <a:t>are </a:t>
            </a:r>
            <a:r>
              <a:rPr lang="en-GB" dirty="0">
                <a:latin typeface="+mj-lt"/>
              </a:rPr>
              <a:t>the </a:t>
            </a:r>
            <a:r>
              <a:rPr lang="en-GB" b="1" dirty="0">
                <a:solidFill>
                  <a:srgbClr val="7030A0"/>
                </a:solidFill>
                <a:latin typeface="+mj-lt"/>
              </a:rPr>
              <a:t>lead wires</a:t>
            </a:r>
            <a:r>
              <a:rPr lang="en-GB" dirty="0">
                <a:latin typeface="+mj-lt"/>
              </a:rPr>
              <a:t>. The patient cable </a:t>
            </a:r>
            <a:r>
              <a:rPr lang="en-GB" dirty="0" smtClean="0">
                <a:latin typeface="+mj-lt"/>
              </a:rPr>
              <a:t>should last </a:t>
            </a:r>
            <a:r>
              <a:rPr lang="en-GB" dirty="0">
                <a:latin typeface="+mj-lt"/>
              </a:rPr>
              <a:t>for many years. However, </a:t>
            </a:r>
            <a:r>
              <a:rPr lang="en-GB" b="1" dirty="0">
                <a:solidFill>
                  <a:srgbClr val="7030A0"/>
                </a:solidFill>
                <a:latin typeface="+mj-lt"/>
              </a:rPr>
              <a:t>abusive use </a:t>
            </a:r>
            <a:r>
              <a:rPr lang="en-GB" dirty="0">
                <a:latin typeface="+mj-lt"/>
              </a:rPr>
              <a:t>can lead to wire breakage. </a:t>
            </a:r>
            <a:endParaRPr lang="en-GB" dirty="0" smtClean="0">
              <a:latin typeface="+mj-lt"/>
            </a:endParaRPr>
          </a:p>
          <a:p>
            <a:endParaRPr lang="en-GB" sz="1200" dirty="0">
              <a:latin typeface="+mj-lt"/>
            </a:endParaRPr>
          </a:p>
          <a:p>
            <a:r>
              <a:rPr lang="en-GB" dirty="0" smtClean="0">
                <a:latin typeface="+mj-lt"/>
              </a:rPr>
              <a:t>Before </a:t>
            </a:r>
            <a:r>
              <a:rPr lang="en-GB" dirty="0">
                <a:latin typeface="+mj-lt"/>
              </a:rPr>
              <a:t>rejecting a </a:t>
            </a:r>
            <a:r>
              <a:rPr lang="en-GB" dirty="0" smtClean="0">
                <a:latin typeface="+mj-lt"/>
              </a:rPr>
              <a:t>lead wire</a:t>
            </a:r>
            <a:r>
              <a:rPr lang="en-GB" dirty="0">
                <a:latin typeface="+mj-lt"/>
              </a:rPr>
              <a:t>, try a different wire from another machine to confirm that this is the cause. Lead </a:t>
            </a:r>
            <a:r>
              <a:rPr lang="en-GB" dirty="0" smtClean="0">
                <a:latin typeface="+mj-lt"/>
              </a:rPr>
              <a:t>wires often </a:t>
            </a:r>
            <a:r>
              <a:rPr lang="en-GB" dirty="0">
                <a:latin typeface="+mj-lt"/>
              </a:rPr>
              <a:t>look to be in poor condition because of </a:t>
            </a:r>
            <a:r>
              <a:rPr lang="en-GB" b="1" dirty="0">
                <a:solidFill>
                  <a:srgbClr val="7030A0"/>
                </a:solidFill>
                <a:latin typeface="+mj-lt"/>
              </a:rPr>
              <a:t>tape residue </a:t>
            </a:r>
            <a:r>
              <a:rPr lang="en-GB" dirty="0">
                <a:latin typeface="+mj-lt"/>
              </a:rPr>
              <a:t>on the cable. This residue can </a:t>
            </a:r>
            <a:r>
              <a:rPr lang="en-GB" dirty="0" smtClean="0">
                <a:latin typeface="+mj-lt"/>
              </a:rPr>
              <a:t>be removed </a:t>
            </a:r>
            <a:r>
              <a:rPr lang="en-GB" dirty="0">
                <a:latin typeface="+mj-lt"/>
              </a:rPr>
              <a:t>using alcohol or other solvents.</a:t>
            </a:r>
          </a:p>
        </p:txBody>
      </p:sp>
      <p:sp>
        <p:nvSpPr>
          <p:cNvPr id="12" name="Rechthoek 11"/>
          <p:cNvSpPr/>
          <p:nvPr/>
        </p:nvSpPr>
        <p:spPr>
          <a:xfrm>
            <a:off x="476249" y="4456103"/>
            <a:ext cx="11328480" cy="1554272"/>
          </a:xfrm>
          <a:prstGeom prst="rect">
            <a:avLst/>
          </a:prstGeom>
        </p:spPr>
        <p:txBody>
          <a:bodyPr wrap="square">
            <a:spAutoFit/>
          </a:bodyPr>
          <a:lstStyle/>
          <a:p>
            <a:pPr>
              <a:spcAft>
                <a:spcPts val="600"/>
              </a:spcAft>
            </a:pPr>
            <a:r>
              <a:rPr lang="en-GB" dirty="0">
                <a:latin typeface="+mj-lt"/>
              </a:rPr>
              <a:t>If the lead wire is at fault, </a:t>
            </a:r>
            <a:r>
              <a:rPr lang="en-GB" b="1" dirty="0">
                <a:solidFill>
                  <a:srgbClr val="7030A0"/>
                </a:solidFill>
                <a:latin typeface="+mj-lt"/>
              </a:rPr>
              <a:t>replacement</a:t>
            </a:r>
            <a:r>
              <a:rPr lang="en-GB" dirty="0">
                <a:latin typeface="+mj-lt"/>
              </a:rPr>
              <a:t> is the preferred option. However, lead wires can </a:t>
            </a:r>
            <a:r>
              <a:rPr lang="en-GB" dirty="0" smtClean="0">
                <a:latin typeface="+mj-lt"/>
              </a:rPr>
              <a:t>be </a:t>
            </a:r>
            <a:r>
              <a:rPr lang="en-GB" b="1" dirty="0" smtClean="0">
                <a:solidFill>
                  <a:srgbClr val="7030A0"/>
                </a:solidFill>
                <a:latin typeface="+mj-lt"/>
              </a:rPr>
              <a:t>repaired</a:t>
            </a:r>
            <a:r>
              <a:rPr lang="en-GB" dirty="0" smtClean="0">
                <a:latin typeface="+mj-lt"/>
              </a:rPr>
              <a:t> </a:t>
            </a:r>
            <a:r>
              <a:rPr lang="en-GB" dirty="0">
                <a:latin typeface="+mj-lt"/>
              </a:rPr>
              <a:t>in some cases. </a:t>
            </a:r>
            <a:endParaRPr lang="en-GB" dirty="0" smtClean="0">
              <a:latin typeface="+mj-lt"/>
            </a:endParaRPr>
          </a:p>
          <a:p>
            <a:pPr>
              <a:spcAft>
                <a:spcPts val="600"/>
              </a:spcAft>
            </a:pPr>
            <a:r>
              <a:rPr lang="en-GB" dirty="0" smtClean="0">
                <a:latin typeface="+mj-lt"/>
              </a:rPr>
              <a:t>To </a:t>
            </a:r>
            <a:r>
              <a:rPr lang="en-GB" dirty="0">
                <a:latin typeface="+mj-lt"/>
              </a:rPr>
              <a:t>find the faulty wire, for each position on the patient selector switch</a:t>
            </a:r>
            <a:r>
              <a:rPr lang="en-GB" dirty="0" smtClean="0">
                <a:latin typeface="+mj-lt"/>
              </a:rPr>
              <a:t>, </a:t>
            </a:r>
            <a:r>
              <a:rPr lang="en-GB" b="1" dirty="0" smtClean="0">
                <a:solidFill>
                  <a:srgbClr val="7030A0"/>
                </a:solidFill>
                <a:latin typeface="+mj-lt"/>
              </a:rPr>
              <a:t>wiggle </a:t>
            </a:r>
            <a:r>
              <a:rPr lang="en-GB" b="1" dirty="0">
                <a:solidFill>
                  <a:srgbClr val="7030A0"/>
                </a:solidFill>
                <a:latin typeface="+mj-lt"/>
              </a:rPr>
              <a:t>the patient cord </a:t>
            </a:r>
            <a:r>
              <a:rPr lang="en-GB" dirty="0">
                <a:latin typeface="+mj-lt"/>
              </a:rPr>
              <a:t>at its end, in the middle where the </a:t>
            </a:r>
            <a:r>
              <a:rPr lang="en-GB" dirty="0" smtClean="0">
                <a:latin typeface="+mj-lt"/>
              </a:rPr>
              <a:t>leads </a:t>
            </a:r>
            <a:r>
              <a:rPr lang="en-GB" dirty="0">
                <a:latin typeface="+mj-lt"/>
              </a:rPr>
              <a:t>fan out, and at the </a:t>
            </a:r>
            <a:r>
              <a:rPr lang="en-GB" dirty="0" smtClean="0">
                <a:latin typeface="+mj-lt"/>
              </a:rPr>
              <a:t>machine plug </a:t>
            </a:r>
            <a:r>
              <a:rPr lang="en-GB" dirty="0">
                <a:latin typeface="+mj-lt"/>
              </a:rPr>
              <a:t>end. </a:t>
            </a:r>
            <a:r>
              <a:rPr lang="en-GB" dirty="0" smtClean="0">
                <a:latin typeface="+mj-lt"/>
              </a:rPr>
              <a:t>A </a:t>
            </a:r>
            <a:r>
              <a:rPr lang="en-GB" dirty="0">
                <a:latin typeface="+mj-lt"/>
              </a:rPr>
              <a:t>break will be evidenced by a violent deflection on the display. If the break is in </a:t>
            </a:r>
            <a:r>
              <a:rPr lang="en-GB" dirty="0" smtClean="0">
                <a:latin typeface="+mj-lt"/>
              </a:rPr>
              <a:t>the last</a:t>
            </a:r>
            <a:r>
              <a:rPr lang="en-GB" dirty="0">
                <a:latin typeface="+mj-lt"/>
              </a:rPr>
              <a:t>, typically quite thin, part of the lead, this can be cut and </a:t>
            </a:r>
            <a:r>
              <a:rPr lang="en-GB" b="1" dirty="0">
                <a:solidFill>
                  <a:srgbClr val="7030A0"/>
                </a:solidFill>
                <a:latin typeface="+mj-lt"/>
              </a:rPr>
              <a:t>soldered</a:t>
            </a:r>
            <a:r>
              <a:rPr lang="en-GB" dirty="0">
                <a:latin typeface="+mj-lt"/>
              </a:rPr>
              <a:t> in the standard fashion, </a:t>
            </a:r>
            <a:r>
              <a:rPr lang="en-GB" dirty="0" smtClean="0">
                <a:latin typeface="+mj-lt"/>
              </a:rPr>
              <a:t>as the </a:t>
            </a:r>
            <a:r>
              <a:rPr lang="en-GB" dirty="0">
                <a:latin typeface="+mj-lt"/>
              </a:rPr>
              <a:t>last dozen inches are typically unshielded wire. If there is a shield, be sure to reconnect it </a:t>
            </a:r>
            <a:r>
              <a:rPr lang="en-GB" dirty="0" smtClean="0">
                <a:latin typeface="+mj-lt"/>
              </a:rPr>
              <a:t>as well</a:t>
            </a:r>
            <a:r>
              <a:rPr lang="en-GB" dirty="0">
                <a:latin typeface="+mj-lt"/>
              </a:rPr>
              <a:t>.</a:t>
            </a:r>
          </a:p>
        </p:txBody>
      </p:sp>
      <p:pic>
        <p:nvPicPr>
          <p:cNvPr id="13" name="Afbeelding 12"/>
          <p:cNvPicPr>
            <a:picLocks noChangeAspect="1"/>
          </p:cNvPicPr>
          <p:nvPr/>
        </p:nvPicPr>
        <p:blipFill>
          <a:blip r:embed="rId2"/>
          <a:stretch>
            <a:fillRect/>
          </a:stretch>
        </p:blipFill>
        <p:spPr>
          <a:xfrm>
            <a:off x="8345442" y="1602477"/>
            <a:ext cx="3056962" cy="2112366"/>
          </a:xfrm>
          <a:prstGeom prst="rect">
            <a:avLst/>
          </a:prstGeom>
        </p:spPr>
      </p:pic>
    </p:spTree>
    <p:extLst>
      <p:ext uri="{BB962C8B-B14F-4D97-AF65-F5344CB8AC3E}">
        <p14:creationId xmlns:p14="http://schemas.microsoft.com/office/powerpoint/2010/main" val="66372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89386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Troubleshooting: remaining problems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2218267" y="1650707"/>
            <a:ext cx="8439572" cy="1638910"/>
          </a:xfrm>
          <a:prstGeom prst="rect">
            <a:avLst/>
          </a:prstGeom>
        </p:spPr>
        <p:txBody>
          <a:bodyPr wrap="square">
            <a:spAutoFit/>
          </a:bodyPr>
          <a:lstStyle/>
          <a:p>
            <a:pPr lvl="0"/>
            <a:r>
              <a:rPr lang="en-GB" dirty="0" smtClean="0">
                <a:solidFill>
                  <a:srgbClr val="000000"/>
                </a:solidFill>
                <a:latin typeface="+mj-lt"/>
              </a:rPr>
              <a:t>When </a:t>
            </a:r>
            <a:r>
              <a:rPr lang="en-GB" b="1" dirty="0">
                <a:solidFill>
                  <a:srgbClr val="7030A0"/>
                </a:solidFill>
                <a:latin typeface="+mj-lt"/>
              </a:rPr>
              <a:t>no </a:t>
            </a:r>
            <a:r>
              <a:rPr lang="en-GB" b="1" dirty="0" smtClean="0">
                <a:solidFill>
                  <a:srgbClr val="7030A0"/>
                </a:solidFill>
                <a:latin typeface="+mj-lt"/>
              </a:rPr>
              <a:t>trace </a:t>
            </a:r>
            <a:r>
              <a:rPr lang="en-GB" dirty="0">
                <a:solidFill>
                  <a:srgbClr val="000000"/>
                </a:solidFill>
                <a:latin typeface="+mj-lt"/>
              </a:rPr>
              <a:t>shows up at all, the most typical cause is user error. </a:t>
            </a:r>
            <a:endParaRPr lang="en-GB" dirty="0" smtClean="0">
              <a:solidFill>
                <a:srgbClr val="000000"/>
              </a:solidFill>
              <a:latin typeface="+mj-lt"/>
            </a:endParaRPr>
          </a:p>
          <a:p>
            <a:pPr marL="742950" lvl="1" indent="-285750">
              <a:buFont typeface="Arial" panose="020B0604020202020204" pitchFamily="34" charset="0"/>
              <a:buChar char="•"/>
            </a:pPr>
            <a:r>
              <a:rPr lang="en-GB" dirty="0" smtClean="0">
                <a:solidFill>
                  <a:srgbClr val="000000"/>
                </a:solidFill>
                <a:latin typeface="+mj-lt"/>
              </a:rPr>
              <a:t>There </a:t>
            </a:r>
            <a:r>
              <a:rPr lang="en-GB" dirty="0">
                <a:solidFill>
                  <a:srgbClr val="000000"/>
                </a:solidFill>
                <a:latin typeface="+mj-lt"/>
              </a:rPr>
              <a:t>may be </a:t>
            </a:r>
            <a:r>
              <a:rPr lang="en-GB" dirty="0" smtClean="0">
                <a:solidFill>
                  <a:srgbClr val="000000"/>
                </a:solidFill>
                <a:latin typeface="+mj-lt"/>
              </a:rPr>
              <a:t>brightness settings</a:t>
            </a:r>
            <a:r>
              <a:rPr lang="en-GB" dirty="0">
                <a:solidFill>
                  <a:srgbClr val="000000"/>
                </a:solidFill>
                <a:latin typeface="+mj-lt"/>
              </a:rPr>
              <a:t>, or an off position. </a:t>
            </a:r>
            <a:endParaRPr lang="en-GB" dirty="0" smtClean="0">
              <a:solidFill>
                <a:srgbClr val="000000"/>
              </a:solidFill>
              <a:latin typeface="+mj-lt"/>
            </a:endParaRPr>
          </a:p>
          <a:p>
            <a:pPr marL="742950" lvl="1" indent="-285750">
              <a:buFont typeface="Arial" panose="020B0604020202020204" pitchFamily="34" charset="0"/>
              <a:buChar char="•"/>
            </a:pPr>
            <a:r>
              <a:rPr lang="en-GB" dirty="0" smtClean="0">
                <a:solidFill>
                  <a:srgbClr val="000000"/>
                </a:solidFill>
                <a:latin typeface="+mj-lt"/>
              </a:rPr>
              <a:t>Power </a:t>
            </a:r>
            <a:r>
              <a:rPr lang="en-GB" dirty="0">
                <a:solidFill>
                  <a:srgbClr val="000000"/>
                </a:solidFill>
                <a:latin typeface="+mj-lt"/>
              </a:rPr>
              <a:t>supply problems should also be suspected</a:t>
            </a:r>
            <a:r>
              <a:rPr lang="en-GB" dirty="0" smtClean="0">
                <a:solidFill>
                  <a:srgbClr val="000000"/>
                </a:solidFill>
                <a:latin typeface="+mj-lt"/>
              </a:rPr>
              <a:t>.</a:t>
            </a:r>
          </a:p>
          <a:p>
            <a:pPr lvl="1"/>
            <a:endParaRPr lang="en-GB" dirty="0" smtClean="0">
              <a:solidFill>
                <a:srgbClr val="000000"/>
              </a:solidFill>
              <a:latin typeface="+mj-lt"/>
            </a:endParaRPr>
          </a:p>
          <a:p>
            <a:r>
              <a:rPr lang="en-GB" dirty="0" smtClean="0">
                <a:solidFill>
                  <a:srgbClr val="000000"/>
                </a:solidFill>
                <a:latin typeface="Calibri Light" panose="020F0302020204030204"/>
              </a:rPr>
              <a:t>Bad </a:t>
            </a:r>
            <a:r>
              <a:rPr lang="en-GB" dirty="0">
                <a:solidFill>
                  <a:srgbClr val="000000"/>
                </a:solidFill>
                <a:latin typeface="Calibri Light" panose="020F0302020204030204"/>
              </a:rPr>
              <a:t>electrodes and lead wires do not typically cause the trace to disappear. </a:t>
            </a:r>
          </a:p>
          <a:p>
            <a:pPr lvl="0"/>
            <a:endParaRPr lang="en-GB" sz="1050" dirty="0" smtClean="0">
              <a:solidFill>
                <a:srgbClr val="000000"/>
              </a:solidFill>
              <a:latin typeface="+mj-lt"/>
            </a:endParaRPr>
          </a:p>
        </p:txBody>
      </p:sp>
      <p:sp>
        <p:nvSpPr>
          <p:cNvPr id="3" name="Rechthoek 2"/>
          <p:cNvSpPr/>
          <p:nvPr/>
        </p:nvSpPr>
        <p:spPr>
          <a:xfrm>
            <a:off x="593057" y="3541444"/>
            <a:ext cx="10683993" cy="923330"/>
          </a:xfrm>
          <a:prstGeom prst="rect">
            <a:avLst/>
          </a:prstGeom>
        </p:spPr>
        <p:txBody>
          <a:bodyPr wrap="square">
            <a:spAutoFit/>
          </a:bodyPr>
          <a:lstStyle/>
          <a:p>
            <a:pPr lvl="0"/>
            <a:r>
              <a:rPr lang="en-GB" dirty="0">
                <a:solidFill>
                  <a:srgbClr val="000000"/>
                </a:solidFill>
                <a:latin typeface="Calibri Light" panose="020F0302020204030204"/>
              </a:rPr>
              <a:t>If the trace does not appear, and the device is a </a:t>
            </a:r>
            <a:r>
              <a:rPr lang="en-GB" dirty="0" smtClean="0">
                <a:solidFill>
                  <a:srgbClr val="000000"/>
                </a:solidFill>
                <a:latin typeface="Calibri Light" panose="020F0302020204030204"/>
              </a:rPr>
              <a:t>printing-ECG system, </a:t>
            </a:r>
            <a:r>
              <a:rPr lang="en-GB" dirty="0">
                <a:solidFill>
                  <a:srgbClr val="000000"/>
                </a:solidFill>
                <a:latin typeface="Calibri Light" panose="020F0302020204030204"/>
              </a:rPr>
              <a:t>you may </a:t>
            </a:r>
            <a:r>
              <a:rPr lang="en-GB" dirty="0" smtClean="0">
                <a:solidFill>
                  <a:srgbClr val="000000"/>
                </a:solidFill>
                <a:latin typeface="Calibri Light" panose="020F0302020204030204"/>
              </a:rPr>
              <a:t>have problems </a:t>
            </a:r>
            <a:r>
              <a:rPr lang="en-GB" dirty="0">
                <a:solidFill>
                  <a:srgbClr val="000000"/>
                </a:solidFill>
                <a:latin typeface="Calibri Light" panose="020F0302020204030204"/>
              </a:rPr>
              <a:t>with the </a:t>
            </a:r>
            <a:r>
              <a:rPr lang="en-GB" b="1" dirty="0">
                <a:solidFill>
                  <a:srgbClr val="7030A0"/>
                </a:solidFill>
                <a:latin typeface="Calibri Light" panose="020F0302020204030204"/>
              </a:rPr>
              <a:t>printer. </a:t>
            </a:r>
            <a:r>
              <a:rPr lang="en-GB" dirty="0">
                <a:solidFill>
                  <a:srgbClr val="000000"/>
                </a:solidFill>
                <a:latin typeface="Calibri Light" panose="020F0302020204030204"/>
              </a:rPr>
              <a:t>With the heated stylus, the pressure of the stylus on the paper can affect the width of the trace and its frequency response. If too much heat is used the trace will also be widened. If too little is applied, then no trace will appear.</a:t>
            </a:r>
          </a:p>
        </p:txBody>
      </p:sp>
      <p:sp>
        <p:nvSpPr>
          <p:cNvPr id="10" name="Rechthoek 9"/>
          <p:cNvSpPr/>
          <p:nvPr/>
        </p:nvSpPr>
        <p:spPr>
          <a:xfrm>
            <a:off x="593057" y="5681693"/>
            <a:ext cx="10735342" cy="369332"/>
          </a:xfrm>
          <a:prstGeom prst="rect">
            <a:avLst/>
          </a:prstGeom>
          <a:solidFill>
            <a:schemeClr val="bg2"/>
          </a:solidFill>
          <a:ln>
            <a:solidFill>
              <a:srgbClr val="7030A0"/>
            </a:solidFill>
          </a:ln>
        </p:spPr>
        <p:txBody>
          <a:bodyPr wrap="square">
            <a:spAutoFit/>
          </a:bodyPr>
          <a:lstStyle/>
          <a:p>
            <a:pPr lvl="0" algn="ctr"/>
            <a:r>
              <a:rPr lang="en-GB" dirty="0" smtClean="0">
                <a:solidFill>
                  <a:srgbClr val="000000"/>
                </a:solidFill>
                <a:latin typeface="Calibri Light" panose="020F0302020204030204"/>
              </a:rPr>
              <a:t>And, if all the above has been checked, you can suspect an electrical or electronic problem (PCB’s!) inside the unit. </a:t>
            </a:r>
            <a:endParaRPr lang="en-GB" dirty="0">
              <a:solidFill>
                <a:srgbClr val="000000"/>
              </a:solidFill>
              <a:latin typeface="Calibri Light" panose="020F0302020204030204"/>
            </a:endParaRPr>
          </a:p>
        </p:txBody>
      </p:sp>
    </p:spTree>
    <p:extLst>
      <p:ext uri="{BB962C8B-B14F-4D97-AF65-F5344CB8AC3E}">
        <p14:creationId xmlns:p14="http://schemas.microsoft.com/office/powerpoint/2010/main" val="46377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67704" y="423863"/>
            <a:ext cx="3393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Troubleshooting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a:srcRect b="47473"/>
          <a:stretch/>
        </p:blipFill>
        <p:spPr>
          <a:xfrm>
            <a:off x="1706946" y="1299787"/>
            <a:ext cx="8122853" cy="5002717"/>
          </a:xfrm>
          <a:prstGeom prst="rect">
            <a:avLst/>
          </a:prstGeom>
        </p:spPr>
      </p:pic>
    </p:spTree>
    <p:extLst>
      <p:ext uri="{BB962C8B-B14F-4D97-AF65-F5344CB8AC3E}">
        <p14:creationId xmlns:p14="http://schemas.microsoft.com/office/powerpoint/2010/main" val="4239008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67704" y="423863"/>
            <a:ext cx="3393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Troubleshooting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5" name="Afbeelding 4"/>
          <p:cNvPicPr>
            <a:picLocks noChangeAspect="1"/>
          </p:cNvPicPr>
          <p:nvPr/>
        </p:nvPicPr>
        <p:blipFill>
          <a:blip r:embed="rId2"/>
          <a:stretch>
            <a:fillRect/>
          </a:stretch>
        </p:blipFill>
        <p:spPr>
          <a:xfrm>
            <a:off x="1768858" y="1331632"/>
            <a:ext cx="8394150" cy="4924158"/>
          </a:xfrm>
          <a:prstGeom prst="rect">
            <a:avLst/>
          </a:prstGeom>
        </p:spPr>
      </p:pic>
    </p:spTree>
    <p:extLst>
      <p:ext uri="{BB962C8B-B14F-4D97-AF65-F5344CB8AC3E}">
        <p14:creationId xmlns:p14="http://schemas.microsoft.com/office/powerpoint/2010/main" val="3115310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89386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roubleshooting: Electric Safety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1281252" y="2093190"/>
            <a:ext cx="9307603" cy="1631216"/>
          </a:xfrm>
          <a:prstGeom prst="rect">
            <a:avLst/>
          </a:prstGeom>
        </p:spPr>
        <p:txBody>
          <a:bodyPr wrap="square">
            <a:spAutoFit/>
          </a:bodyPr>
          <a:lstStyle/>
          <a:p>
            <a:pPr algn="ctr"/>
            <a:r>
              <a:rPr lang="en-GB" sz="2000" dirty="0">
                <a:latin typeface="+mj-lt"/>
              </a:rPr>
              <a:t>Because electrocardiographs have </a:t>
            </a:r>
            <a:r>
              <a:rPr lang="en-GB" sz="2000" b="1" dirty="0" smtClean="0">
                <a:solidFill>
                  <a:srgbClr val="7030A0"/>
                </a:solidFill>
                <a:latin typeface="+mj-lt"/>
              </a:rPr>
              <a:t>electrical safety </a:t>
            </a:r>
            <a:r>
              <a:rPr lang="en-GB" sz="2000" b="1" dirty="0">
                <a:solidFill>
                  <a:srgbClr val="7030A0"/>
                </a:solidFill>
                <a:latin typeface="+mj-lt"/>
              </a:rPr>
              <a:t>standards </a:t>
            </a:r>
            <a:r>
              <a:rPr lang="en-GB" sz="2000" dirty="0">
                <a:latin typeface="+mj-lt"/>
              </a:rPr>
              <a:t>that are well established </a:t>
            </a:r>
            <a:r>
              <a:rPr lang="en-GB" sz="2000" dirty="0" smtClean="0">
                <a:latin typeface="+mj-lt"/>
              </a:rPr>
              <a:t>and adhered </a:t>
            </a:r>
            <a:r>
              <a:rPr lang="en-GB" sz="2000" dirty="0">
                <a:latin typeface="+mj-lt"/>
              </a:rPr>
              <a:t>to by all major manufacturers, </a:t>
            </a:r>
            <a:r>
              <a:rPr lang="en-GB" sz="2000" dirty="0" smtClean="0">
                <a:latin typeface="+mj-lt"/>
              </a:rPr>
              <a:t>few safety problems </a:t>
            </a:r>
            <a:r>
              <a:rPr lang="en-GB" sz="2000" dirty="0">
                <a:latin typeface="+mj-lt"/>
              </a:rPr>
              <a:t>are associated with their use. </a:t>
            </a:r>
            <a:endParaRPr lang="en-GB" sz="2000" dirty="0" smtClean="0">
              <a:latin typeface="+mj-lt"/>
            </a:endParaRPr>
          </a:p>
          <a:p>
            <a:pPr algn="ctr"/>
            <a:endParaRPr lang="en-GB" sz="2000" dirty="0">
              <a:latin typeface="+mj-lt"/>
            </a:endParaRPr>
          </a:p>
          <a:p>
            <a:pPr algn="ctr"/>
            <a:r>
              <a:rPr lang="en-GB" sz="2000" dirty="0" smtClean="0">
                <a:latin typeface="+mj-lt"/>
              </a:rPr>
              <a:t>Still, electric safety tests, incl. earth leakage currents and circuit isolation, are an important and standard part of all preventive maintenance !</a:t>
            </a:r>
          </a:p>
        </p:txBody>
      </p:sp>
    </p:spTree>
    <p:extLst>
      <p:ext uri="{BB962C8B-B14F-4D97-AF65-F5344CB8AC3E}">
        <p14:creationId xmlns:p14="http://schemas.microsoft.com/office/powerpoint/2010/main" val="154042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12130" y="1554981"/>
            <a:ext cx="6073337" cy="4278094"/>
          </a:xfrm>
          <a:prstGeom prst="rect">
            <a:avLst/>
          </a:prstGeom>
        </p:spPr>
        <p:txBody>
          <a:bodyPr wrap="square">
            <a:spAutoFit/>
          </a:bodyPr>
          <a:lstStyle/>
          <a:p>
            <a:r>
              <a:rPr lang="en-GB" sz="2000" dirty="0">
                <a:latin typeface="+mj-lt"/>
              </a:rPr>
              <a:t>Electrocardiographs detect the electrical signals </a:t>
            </a:r>
            <a:r>
              <a:rPr lang="en-GB" sz="2000" dirty="0" smtClean="0">
                <a:latin typeface="+mj-lt"/>
              </a:rPr>
              <a:t>associated with </a:t>
            </a:r>
            <a:r>
              <a:rPr lang="en-GB" sz="2000" dirty="0">
                <a:latin typeface="+mj-lt"/>
              </a:rPr>
              <a:t>cardiac activity and produce an ECG, a graphic record </a:t>
            </a:r>
            <a:r>
              <a:rPr lang="en-GB" sz="2000" dirty="0" smtClean="0">
                <a:latin typeface="+mj-lt"/>
              </a:rPr>
              <a:t>of the </a:t>
            </a:r>
            <a:r>
              <a:rPr lang="en-GB" sz="2000" dirty="0">
                <a:latin typeface="+mj-lt"/>
              </a:rPr>
              <a:t>voltage versus time. </a:t>
            </a:r>
            <a:endParaRPr lang="en-GB" sz="2000" dirty="0" smtClean="0">
              <a:latin typeface="+mj-lt"/>
            </a:endParaRPr>
          </a:p>
          <a:p>
            <a:endParaRPr lang="en-GB" sz="1200" dirty="0">
              <a:latin typeface="+mj-lt"/>
            </a:endParaRPr>
          </a:p>
          <a:p>
            <a:r>
              <a:rPr lang="en-GB" sz="2000" dirty="0" smtClean="0">
                <a:latin typeface="+mj-lt"/>
              </a:rPr>
              <a:t>They </a:t>
            </a:r>
            <a:r>
              <a:rPr lang="en-GB" sz="2000" dirty="0">
                <a:latin typeface="+mj-lt"/>
              </a:rPr>
              <a:t>are used </a:t>
            </a:r>
            <a:r>
              <a:rPr lang="en-GB" sz="2000" dirty="0" smtClean="0">
                <a:latin typeface="+mj-lt"/>
              </a:rPr>
              <a:t>to:</a:t>
            </a:r>
          </a:p>
          <a:p>
            <a:pPr marL="285750" indent="-285750">
              <a:buFont typeface="Arial" panose="020B0604020202020204" pitchFamily="34" charset="0"/>
              <a:buChar char="•"/>
            </a:pPr>
            <a:r>
              <a:rPr lang="en-GB" sz="2000" dirty="0" smtClean="0">
                <a:solidFill>
                  <a:srgbClr val="000000"/>
                </a:solidFill>
                <a:latin typeface="Calibri Light" panose="020F0302020204030204"/>
              </a:rPr>
              <a:t>measure </a:t>
            </a:r>
            <a:r>
              <a:rPr lang="en-GB" sz="2000" dirty="0">
                <a:solidFill>
                  <a:srgbClr val="000000"/>
                </a:solidFill>
                <a:latin typeface="Calibri Light" panose="020F0302020204030204"/>
              </a:rPr>
              <a:t>the </a:t>
            </a:r>
            <a:r>
              <a:rPr lang="en-GB" sz="2000" dirty="0" smtClean="0">
                <a:solidFill>
                  <a:srgbClr val="000000"/>
                </a:solidFill>
                <a:latin typeface="Calibri Light" panose="020F0302020204030204"/>
              </a:rPr>
              <a:t>rate and rhythm of </a:t>
            </a:r>
            <a:r>
              <a:rPr lang="en-GB" sz="2000" dirty="0">
                <a:solidFill>
                  <a:srgbClr val="000000"/>
                </a:solidFill>
                <a:latin typeface="Calibri Light" panose="020F0302020204030204"/>
              </a:rPr>
              <a:t>the </a:t>
            </a:r>
            <a:r>
              <a:rPr lang="en-GB" sz="2000" dirty="0" smtClean="0">
                <a:solidFill>
                  <a:srgbClr val="000000"/>
                </a:solidFill>
                <a:latin typeface="Calibri Light" panose="020F0302020204030204"/>
              </a:rPr>
              <a:t>heart, </a:t>
            </a:r>
            <a:endParaRPr lang="en-GB" sz="2000" dirty="0">
              <a:solidFill>
                <a:srgbClr val="000000"/>
              </a:solidFill>
              <a:latin typeface="Calibri Light" panose="020F0302020204030204"/>
            </a:endParaRPr>
          </a:p>
          <a:p>
            <a:pPr marL="285750" indent="-285750">
              <a:buFont typeface="Arial" panose="020B0604020202020204" pitchFamily="34" charset="0"/>
              <a:buChar char="•"/>
            </a:pPr>
            <a:r>
              <a:rPr lang="en-GB" sz="2000" dirty="0">
                <a:solidFill>
                  <a:srgbClr val="000000"/>
                </a:solidFill>
                <a:latin typeface="Calibri Light" panose="020F0302020204030204"/>
              </a:rPr>
              <a:t>measure the size and position of the heart chambers, </a:t>
            </a:r>
          </a:p>
          <a:p>
            <a:pPr marL="285750" indent="-285750">
              <a:buFont typeface="Arial" panose="020B0604020202020204" pitchFamily="34" charset="0"/>
              <a:buChar char="•"/>
            </a:pPr>
            <a:r>
              <a:rPr lang="en-GB" sz="2000" dirty="0">
                <a:solidFill>
                  <a:srgbClr val="000000"/>
                </a:solidFill>
                <a:latin typeface="Calibri Light" panose="020F0302020204030204"/>
              </a:rPr>
              <a:t>detect the presence of any damage to the heart's muscle cells or conduction system, </a:t>
            </a:r>
          </a:p>
          <a:p>
            <a:pPr marL="285750" indent="-285750">
              <a:buFont typeface="Arial" panose="020B0604020202020204" pitchFamily="34" charset="0"/>
              <a:buChar char="•"/>
            </a:pPr>
            <a:r>
              <a:rPr lang="en-GB" sz="2000" dirty="0">
                <a:solidFill>
                  <a:srgbClr val="000000"/>
                </a:solidFill>
                <a:latin typeface="Calibri Light" panose="020F0302020204030204"/>
              </a:rPr>
              <a:t>measure the effects of cardiac drugs,</a:t>
            </a:r>
          </a:p>
          <a:p>
            <a:pPr marL="285750" indent="-285750">
              <a:buFont typeface="Arial" panose="020B0604020202020204" pitchFamily="34" charset="0"/>
              <a:buChar char="•"/>
            </a:pPr>
            <a:r>
              <a:rPr lang="en-GB" sz="2000" dirty="0">
                <a:solidFill>
                  <a:srgbClr val="000000"/>
                </a:solidFill>
                <a:latin typeface="Calibri Light" panose="020F0302020204030204"/>
              </a:rPr>
              <a:t>measure the function of implanted pacemakers</a:t>
            </a:r>
            <a:r>
              <a:rPr lang="en-GB" sz="2000" dirty="0" smtClean="0">
                <a:solidFill>
                  <a:srgbClr val="000000"/>
                </a:solidFill>
                <a:latin typeface="Calibri Light" panose="020F0302020204030204"/>
              </a:rPr>
              <a:t>.</a:t>
            </a:r>
          </a:p>
          <a:p>
            <a:pPr marL="285750" indent="-285750">
              <a:buFont typeface="Arial" panose="020B0604020202020204" pitchFamily="34" charset="0"/>
              <a:buChar char="•"/>
            </a:pPr>
            <a:endParaRPr lang="en-GB" sz="2000" dirty="0">
              <a:solidFill>
                <a:srgbClr val="000000"/>
              </a:solidFill>
              <a:latin typeface="Calibri Light" panose="020F0302020204030204"/>
            </a:endParaRPr>
          </a:p>
          <a:p>
            <a:r>
              <a:rPr lang="en-GB" sz="2000" dirty="0" smtClean="0">
                <a:solidFill>
                  <a:srgbClr val="000000"/>
                </a:solidFill>
                <a:latin typeface="Calibri Light" panose="020F0302020204030204"/>
              </a:rPr>
              <a:t>All this is </a:t>
            </a:r>
            <a:r>
              <a:rPr lang="en-GB" sz="2000" dirty="0">
                <a:solidFill>
                  <a:srgbClr val="000000"/>
                </a:solidFill>
                <a:latin typeface="Calibri Light" panose="020F0302020204030204"/>
              </a:rPr>
              <a:t>very important for the diagnosis and treatment of some types of heart </a:t>
            </a:r>
            <a:r>
              <a:rPr lang="en-GB" sz="2000" dirty="0" smtClean="0">
                <a:solidFill>
                  <a:srgbClr val="000000"/>
                </a:solidFill>
                <a:latin typeface="Calibri Light" panose="020F0302020204030204"/>
              </a:rPr>
              <a:t>disease.</a:t>
            </a:r>
            <a:endParaRPr lang="en-GB" sz="2000" dirty="0">
              <a:solidFill>
                <a:srgbClr val="000000"/>
              </a:solidFill>
              <a:latin typeface="Calibri Light" panose="020F0302020204030204"/>
            </a:endParaRPr>
          </a:p>
        </p:txBody>
      </p:sp>
      <p:pic>
        <p:nvPicPr>
          <p:cNvPr id="5" name="Afbeelding 4"/>
          <p:cNvPicPr>
            <a:picLocks noChangeAspect="1"/>
          </p:cNvPicPr>
          <p:nvPr/>
        </p:nvPicPr>
        <p:blipFill>
          <a:blip r:embed="rId2"/>
          <a:stretch>
            <a:fillRect/>
          </a:stretch>
        </p:blipFill>
        <p:spPr>
          <a:xfrm>
            <a:off x="6824139" y="1651096"/>
            <a:ext cx="4895663" cy="3916530"/>
          </a:xfrm>
          <a:prstGeom prst="rect">
            <a:avLst/>
          </a:prstGeom>
        </p:spPr>
      </p:pic>
    </p:spTree>
    <p:extLst>
      <p:ext uri="{BB962C8B-B14F-4D97-AF65-F5344CB8AC3E}">
        <p14:creationId xmlns:p14="http://schemas.microsoft.com/office/powerpoint/2010/main" val="3423901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Performance monitoring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1427612" y="1436256"/>
            <a:ext cx="9014884" cy="2862322"/>
          </a:xfrm>
          <a:prstGeom prst="rect">
            <a:avLst/>
          </a:prstGeom>
        </p:spPr>
        <p:txBody>
          <a:bodyPr wrap="square">
            <a:spAutoFit/>
          </a:bodyPr>
          <a:lstStyle/>
          <a:p>
            <a:r>
              <a:rPr lang="en-GB" sz="2000" dirty="0" smtClean="0">
                <a:latin typeface="+mj-lt"/>
              </a:rPr>
              <a:t>For </a:t>
            </a:r>
            <a:r>
              <a:rPr lang="en-GB" sz="2000" dirty="0">
                <a:latin typeface="+mj-lt"/>
              </a:rPr>
              <a:t>most monitoring ECG’s, it is sufficient to simply connect the ECG to yourself and record </a:t>
            </a:r>
            <a:r>
              <a:rPr lang="en-GB" sz="2000" dirty="0" smtClean="0">
                <a:latin typeface="+mj-lt"/>
              </a:rPr>
              <a:t>an accurate </a:t>
            </a:r>
            <a:r>
              <a:rPr lang="en-GB" sz="2000" dirty="0">
                <a:latin typeface="+mj-lt"/>
              </a:rPr>
              <a:t>ECG and heart rate. If the heart rate matches your own (as measured with a </a:t>
            </a:r>
            <a:r>
              <a:rPr lang="en-GB" sz="2000" dirty="0" smtClean="0">
                <a:latin typeface="+mj-lt"/>
              </a:rPr>
              <a:t>watch while </a:t>
            </a:r>
            <a:r>
              <a:rPr lang="en-GB" sz="2000" dirty="0">
                <a:latin typeface="+mj-lt"/>
              </a:rPr>
              <a:t>feeling the artery in your neck), and the ECG looks like a normal ECG, then the device </a:t>
            </a:r>
            <a:r>
              <a:rPr lang="en-GB" sz="2000" dirty="0" smtClean="0">
                <a:latin typeface="+mj-lt"/>
              </a:rPr>
              <a:t>is probably </a:t>
            </a:r>
            <a:r>
              <a:rPr lang="en-GB" sz="2000" dirty="0">
                <a:latin typeface="+mj-lt"/>
              </a:rPr>
              <a:t>working. </a:t>
            </a:r>
            <a:endParaRPr lang="en-GB" sz="2000" dirty="0" smtClean="0">
              <a:latin typeface="+mj-lt"/>
            </a:endParaRPr>
          </a:p>
          <a:p>
            <a:endParaRPr lang="en-GB" sz="2000" dirty="0">
              <a:latin typeface="+mj-lt"/>
            </a:endParaRPr>
          </a:p>
          <a:p>
            <a:r>
              <a:rPr lang="en-GB" sz="2000" dirty="0" smtClean="0">
                <a:latin typeface="+mj-lt"/>
              </a:rPr>
              <a:t>You </a:t>
            </a:r>
            <a:r>
              <a:rPr lang="en-GB" sz="2000" dirty="0">
                <a:latin typeface="+mj-lt"/>
              </a:rPr>
              <a:t>should check the heart rate alarms to make sure that they sound </a:t>
            </a:r>
            <a:r>
              <a:rPr lang="en-GB" sz="2000" dirty="0" smtClean="0">
                <a:latin typeface="+mj-lt"/>
              </a:rPr>
              <a:t>when they </a:t>
            </a:r>
            <a:r>
              <a:rPr lang="en-GB" sz="2000" dirty="0">
                <a:latin typeface="+mj-lt"/>
              </a:rPr>
              <a:t>are set either </a:t>
            </a:r>
            <a:endParaRPr lang="en-GB" sz="2000" dirty="0" smtClean="0">
              <a:latin typeface="+mj-lt"/>
            </a:endParaRPr>
          </a:p>
          <a:p>
            <a:pPr marL="800100" lvl="1" indent="-342900">
              <a:buFont typeface="Arial" panose="020B0604020202020204" pitchFamily="34" charset="0"/>
              <a:buChar char="•"/>
            </a:pPr>
            <a:r>
              <a:rPr lang="en-GB" sz="2000" dirty="0" smtClean="0">
                <a:latin typeface="+mj-lt"/>
              </a:rPr>
              <a:t>lower </a:t>
            </a:r>
            <a:r>
              <a:rPr lang="en-GB" sz="2000" dirty="0">
                <a:latin typeface="+mj-lt"/>
              </a:rPr>
              <a:t>than your own heart rate (upper rate alarm) or </a:t>
            </a:r>
            <a:endParaRPr lang="en-GB" sz="2000" dirty="0" smtClean="0">
              <a:latin typeface="+mj-lt"/>
            </a:endParaRPr>
          </a:p>
          <a:p>
            <a:pPr marL="800100" lvl="1" indent="-342900">
              <a:buFont typeface="Arial" panose="020B0604020202020204" pitchFamily="34" charset="0"/>
              <a:buChar char="•"/>
            </a:pPr>
            <a:r>
              <a:rPr lang="en-GB" sz="2000" dirty="0" smtClean="0">
                <a:latin typeface="+mj-lt"/>
              </a:rPr>
              <a:t>higher </a:t>
            </a:r>
            <a:r>
              <a:rPr lang="en-GB" sz="2000" dirty="0">
                <a:latin typeface="+mj-lt"/>
              </a:rPr>
              <a:t>than your </a:t>
            </a:r>
            <a:r>
              <a:rPr lang="en-GB" sz="2000" dirty="0" smtClean="0">
                <a:latin typeface="+mj-lt"/>
              </a:rPr>
              <a:t>own heart </a:t>
            </a:r>
            <a:r>
              <a:rPr lang="en-GB" sz="2000" dirty="0">
                <a:latin typeface="+mj-lt"/>
              </a:rPr>
              <a:t>rate (lower rate alarm</a:t>
            </a:r>
            <a:r>
              <a:rPr lang="en-GB" sz="2000" dirty="0" smtClean="0">
                <a:latin typeface="+mj-lt"/>
              </a:rPr>
              <a:t>).</a:t>
            </a:r>
            <a:endParaRPr lang="en-GB" sz="2000" dirty="0">
              <a:latin typeface="+mj-lt"/>
            </a:endParaRPr>
          </a:p>
        </p:txBody>
      </p:sp>
    </p:spTree>
    <p:extLst>
      <p:ext uri="{BB962C8B-B14F-4D97-AF65-F5344CB8AC3E}">
        <p14:creationId xmlns:p14="http://schemas.microsoft.com/office/powerpoint/2010/main" val="401235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5" name="Afbeelding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500389" y="104594"/>
            <a:ext cx="5691611" cy="6768066"/>
          </a:xfrm>
          <a:prstGeom prst="rect">
            <a:avLst/>
          </a:prstGeom>
        </p:spPr>
      </p:pic>
      <p:pic>
        <p:nvPicPr>
          <p:cNvPr id="7" name="Afbeelding 6"/>
          <p:cNvPicPr>
            <a:picLocks noChangeAspect="1"/>
          </p:cNvPicPr>
          <p:nvPr/>
        </p:nvPicPr>
        <p:blipFill>
          <a:blip r:embed="rId3"/>
          <a:stretch>
            <a:fillRect/>
          </a:stretch>
        </p:blipFill>
        <p:spPr>
          <a:xfrm>
            <a:off x="319556" y="2261908"/>
            <a:ext cx="2384127" cy="2200025"/>
          </a:xfrm>
          <a:prstGeom prst="rect">
            <a:avLst/>
          </a:prstGeom>
        </p:spPr>
      </p:pic>
      <p:sp>
        <p:nvSpPr>
          <p:cNvPr id="8" name="Rechthoek 7"/>
          <p:cNvSpPr/>
          <p:nvPr/>
        </p:nvSpPr>
        <p:spPr>
          <a:xfrm>
            <a:off x="223617" y="5140320"/>
            <a:ext cx="5588953" cy="1200329"/>
          </a:xfrm>
          <a:prstGeom prst="rect">
            <a:avLst/>
          </a:prstGeom>
        </p:spPr>
        <p:txBody>
          <a:bodyPr wrap="square">
            <a:spAutoFit/>
          </a:bodyPr>
          <a:lstStyle/>
          <a:p>
            <a:pPr lvl="0" algn="ctr"/>
            <a:r>
              <a:rPr lang="en-GB" dirty="0" smtClean="0">
                <a:solidFill>
                  <a:srgbClr val="000000"/>
                </a:solidFill>
                <a:latin typeface="+mj-lt"/>
              </a:rPr>
              <a:t>It </a:t>
            </a:r>
            <a:r>
              <a:rPr lang="en-GB" dirty="0">
                <a:solidFill>
                  <a:srgbClr val="000000"/>
                </a:solidFill>
                <a:latin typeface="+mj-lt"/>
              </a:rPr>
              <a:t>is a good practice to clean the electrodes before release back to the floor. Also, check for </a:t>
            </a:r>
            <a:r>
              <a:rPr lang="en-GB" dirty="0" smtClean="0">
                <a:solidFill>
                  <a:srgbClr val="000000"/>
                </a:solidFill>
                <a:latin typeface="+mj-lt"/>
              </a:rPr>
              <a:t>any loose </a:t>
            </a:r>
            <a:r>
              <a:rPr lang="en-GB" dirty="0">
                <a:solidFill>
                  <a:srgbClr val="000000"/>
                </a:solidFill>
                <a:latin typeface="+mj-lt"/>
              </a:rPr>
              <a:t>or broken lead wires. If the machine has a battery, check that it is in good condition </a:t>
            </a:r>
            <a:r>
              <a:rPr lang="en-GB" dirty="0" smtClean="0">
                <a:solidFill>
                  <a:srgbClr val="000000"/>
                </a:solidFill>
                <a:latin typeface="+mj-lt"/>
              </a:rPr>
              <a:t>and that </a:t>
            </a:r>
            <a:r>
              <a:rPr lang="en-GB" dirty="0">
                <a:solidFill>
                  <a:srgbClr val="000000"/>
                </a:solidFill>
                <a:latin typeface="+mj-lt"/>
              </a:rPr>
              <a:t>the charger is working properly</a:t>
            </a:r>
            <a:r>
              <a:rPr lang="en-GB" dirty="0" smtClean="0">
                <a:solidFill>
                  <a:srgbClr val="000000"/>
                </a:solidFill>
                <a:latin typeface="+mj-lt"/>
              </a:rPr>
              <a:t>. </a:t>
            </a:r>
            <a:endParaRPr lang="en-GB" dirty="0">
              <a:solidFill>
                <a:srgbClr val="000000"/>
              </a:solidFill>
              <a:latin typeface="+mj-lt"/>
            </a:endParaRPr>
          </a:p>
        </p:txBody>
      </p:sp>
      <p:pic>
        <p:nvPicPr>
          <p:cNvPr id="2" name="Afbeelding 1"/>
          <p:cNvPicPr>
            <a:picLocks noChangeAspect="1"/>
          </p:cNvPicPr>
          <p:nvPr/>
        </p:nvPicPr>
        <p:blipFill>
          <a:blip r:embed="rId4"/>
          <a:stretch>
            <a:fillRect/>
          </a:stretch>
        </p:blipFill>
        <p:spPr>
          <a:xfrm>
            <a:off x="2918642" y="1281297"/>
            <a:ext cx="2280232" cy="3858435"/>
          </a:xfrm>
          <a:prstGeom prst="rect">
            <a:avLst/>
          </a:prstGeom>
        </p:spPr>
      </p:pic>
      <p:cxnSp>
        <p:nvCxnSpPr>
          <p:cNvPr id="4" name="Rechte verbindingslijn met pijl 3"/>
          <p:cNvCxnSpPr/>
          <p:nvPr/>
        </p:nvCxnSpPr>
        <p:spPr>
          <a:xfrm flipH="1" flipV="1">
            <a:off x="5283200" y="3488267"/>
            <a:ext cx="2082800" cy="19473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itel 1"/>
          <p:cNvSpPr txBox="1">
            <a:spLocks/>
          </p:cNvSpPr>
          <p:nvPr/>
        </p:nvSpPr>
        <p:spPr>
          <a:xfrm>
            <a:off x="476249" y="440796"/>
            <a:ext cx="7533217"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Preventive Maintenance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3823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1161907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54949" y="2618905"/>
            <a:ext cx="3725197" cy="3720435"/>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Product specifications</a:t>
            </a: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a:off x="467704" y="1284836"/>
            <a:ext cx="6527407" cy="1056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12130" y="1392055"/>
            <a:ext cx="5410199" cy="2031325"/>
          </a:xfrm>
          <a:prstGeom prst="rect">
            <a:avLst/>
          </a:prstGeom>
        </p:spPr>
        <p:txBody>
          <a:bodyPr wrap="square">
            <a:spAutoFit/>
          </a:bodyPr>
          <a:lstStyle/>
          <a:p>
            <a:r>
              <a:rPr lang="en-US" dirty="0" smtClean="0">
                <a:latin typeface="+mj-lt"/>
              </a:rPr>
              <a:t>Approx</a:t>
            </a:r>
            <a:r>
              <a:rPr lang="en-US" dirty="0">
                <a:latin typeface="+mj-lt"/>
              </a:rPr>
              <a:t>. dimensions (mm): 120 x 400 x 350</a:t>
            </a:r>
          </a:p>
          <a:p>
            <a:r>
              <a:rPr lang="en-US" dirty="0">
                <a:latin typeface="+mj-lt"/>
              </a:rPr>
              <a:t>Approx. weight (kg): 6</a:t>
            </a:r>
          </a:p>
          <a:p>
            <a:r>
              <a:rPr lang="en-US" dirty="0">
                <a:latin typeface="+mj-lt"/>
              </a:rPr>
              <a:t>Consumables: Batteries, cables, electrodes</a:t>
            </a:r>
          </a:p>
          <a:p>
            <a:r>
              <a:rPr lang="en-US" dirty="0">
                <a:latin typeface="+mj-lt"/>
              </a:rPr>
              <a:t>Price range (USD): 975 - 6,000</a:t>
            </a:r>
          </a:p>
          <a:p>
            <a:r>
              <a:rPr lang="en-US" dirty="0">
                <a:latin typeface="+mj-lt"/>
              </a:rPr>
              <a:t>Typical product life time (years): 10</a:t>
            </a:r>
          </a:p>
          <a:p>
            <a:r>
              <a:rPr lang="en-US" dirty="0">
                <a:latin typeface="+mj-lt"/>
              </a:rPr>
              <a:t>Shelf life (consumables): 1-2 years </a:t>
            </a:r>
            <a:r>
              <a:rPr lang="en-US" dirty="0" smtClean="0">
                <a:latin typeface="+mj-lt"/>
              </a:rPr>
              <a:t>for disposable electrodes/sensors</a:t>
            </a:r>
            <a:endParaRPr lang="en-US" dirty="0">
              <a:latin typeface="+mj-lt"/>
            </a:endParaRPr>
          </a:p>
        </p:txBody>
      </p:sp>
      <p:pic>
        <p:nvPicPr>
          <p:cNvPr id="3" name="Afbeelding 2"/>
          <p:cNvPicPr>
            <a:picLocks noChangeAspect="1"/>
          </p:cNvPicPr>
          <p:nvPr/>
        </p:nvPicPr>
        <p:blipFill>
          <a:blip r:embed="rId3"/>
          <a:stretch>
            <a:fillRect/>
          </a:stretch>
        </p:blipFill>
        <p:spPr>
          <a:xfrm>
            <a:off x="255617" y="3835745"/>
            <a:ext cx="3808384" cy="1997840"/>
          </a:xfrm>
          <a:prstGeom prst="rect">
            <a:avLst/>
          </a:prstGeom>
        </p:spPr>
      </p:pic>
      <p:pic>
        <p:nvPicPr>
          <p:cNvPr id="1026" name="Picture 2" descr="https://encrypted-tbn0.gstatic.com/images?q=tbn:ANd9GcTMoBTrdcsxYgVbPaSbkoADj4-Ow_lYR_C6kRmkcYcCnp9jWmC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738" y="1949995"/>
            <a:ext cx="2406074" cy="4010124"/>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1287420" y="5833585"/>
            <a:ext cx="2241768" cy="369332"/>
          </a:xfrm>
          <a:prstGeom prst="rect">
            <a:avLst/>
          </a:prstGeom>
        </p:spPr>
        <p:txBody>
          <a:bodyPr wrap="none">
            <a:spAutoFit/>
          </a:bodyPr>
          <a:lstStyle/>
          <a:p>
            <a:r>
              <a:rPr lang="en-US" dirty="0" smtClean="0">
                <a:solidFill>
                  <a:srgbClr val="000000"/>
                </a:solidFill>
                <a:latin typeface="Calibri Light" panose="020F0302020204030204"/>
              </a:rPr>
              <a:t>Portable ECG recorder</a:t>
            </a:r>
            <a:endParaRPr lang="en-US" dirty="0"/>
          </a:p>
        </p:txBody>
      </p:sp>
      <p:sp>
        <p:nvSpPr>
          <p:cNvPr id="8" name="Rechthoek 7"/>
          <p:cNvSpPr/>
          <p:nvPr/>
        </p:nvSpPr>
        <p:spPr>
          <a:xfrm>
            <a:off x="6821950" y="5659722"/>
            <a:ext cx="1410258" cy="646331"/>
          </a:xfrm>
          <a:prstGeom prst="rect">
            <a:avLst/>
          </a:prstGeom>
        </p:spPr>
        <p:txBody>
          <a:bodyPr wrap="none">
            <a:spAutoFit/>
          </a:bodyPr>
          <a:lstStyle/>
          <a:p>
            <a:pPr algn="ctr"/>
            <a:r>
              <a:rPr lang="en-US" dirty="0" smtClean="0">
                <a:solidFill>
                  <a:srgbClr val="000000"/>
                </a:solidFill>
                <a:latin typeface="Calibri Light" panose="020F0302020204030204"/>
              </a:rPr>
              <a:t>cart based</a:t>
            </a:r>
          </a:p>
          <a:p>
            <a:pPr algn="ctr"/>
            <a:r>
              <a:rPr lang="en-US" dirty="0" smtClean="0">
                <a:solidFill>
                  <a:srgbClr val="000000"/>
                </a:solidFill>
                <a:latin typeface="Calibri Light" panose="020F0302020204030204"/>
              </a:rPr>
              <a:t>ECG recorder</a:t>
            </a:r>
            <a:endParaRPr lang="en-US" dirty="0"/>
          </a:p>
        </p:txBody>
      </p:sp>
      <p:pic>
        <p:nvPicPr>
          <p:cNvPr id="9" name="Afbeelding 8"/>
          <p:cNvPicPr>
            <a:picLocks noChangeAspect="1"/>
          </p:cNvPicPr>
          <p:nvPr/>
        </p:nvPicPr>
        <p:blipFill>
          <a:blip r:embed="rId5"/>
          <a:stretch>
            <a:fillRect/>
          </a:stretch>
        </p:blipFill>
        <p:spPr>
          <a:xfrm>
            <a:off x="7408608" y="59479"/>
            <a:ext cx="3135329" cy="2412734"/>
          </a:xfrm>
          <a:prstGeom prst="rect">
            <a:avLst/>
          </a:prstGeom>
        </p:spPr>
      </p:pic>
      <p:sp>
        <p:nvSpPr>
          <p:cNvPr id="10" name="Rechthoek 9"/>
          <p:cNvSpPr/>
          <p:nvPr/>
        </p:nvSpPr>
        <p:spPr>
          <a:xfrm>
            <a:off x="8009466" y="2618905"/>
            <a:ext cx="2200346" cy="369332"/>
          </a:xfrm>
          <a:prstGeom prst="rect">
            <a:avLst/>
          </a:prstGeom>
        </p:spPr>
        <p:txBody>
          <a:bodyPr wrap="none">
            <a:spAutoFit/>
          </a:bodyPr>
          <a:lstStyle/>
          <a:p>
            <a:r>
              <a:rPr lang="en-US" dirty="0" smtClean="0">
                <a:solidFill>
                  <a:srgbClr val="000000"/>
                </a:solidFill>
                <a:latin typeface="Calibri Light" panose="020F0302020204030204"/>
              </a:rPr>
              <a:t>desktop ECG recorder</a:t>
            </a:r>
            <a:endParaRPr lang="en-US" dirty="0"/>
          </a:p>
        </p:txBody>
      </p:sp>
    </p:spTree>
    <p:extLst>
      <p:ext uri="{BB962C8B-B14F-4D97-AF65-F5344CB8AC3E}">
        <p14:creationId xmlns:p14="http://schemas.microsoft.com/office/powerpoint/2010/main" val="2678574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74607"/>
            <a:ext cx="75332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Operating steps</a:t>
            </a: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381275" y="3483938"/>
            <a:ext cx="4222829" cy="923330"/>
          </a:xfrm>
          <a:prstGeom prst="rect">
            <a:avLst/>
          </a:prstGeom>
        </p:spPr>
        <p:txBody>
          <a:bodyPr wrap="square">
            <a:spAutoFit/>
          </a:bodyPr>
          <a:lstStyle/>
          <a:p>
            <a:pPr algn="ctr"/>
            <a:r>
              <a:rPr lang="en-GB" dirty="0" smtClean="0">
                <a:latin typeface="+mj-lt"/>
              </a:rPr>
              <a:t>In </a:t>
            </a:r>
            <a:r>
              <a:rPr lang="en-GB" dirty="0">
                <a:latin typeface="+mj-lt"/>
              </a:rPr>
              <a:t>some units, the operator </a:t>
            </a:r>
            <a:r>
              <a:rPr lang="en-GB" dirty="0" smtClean="0">
                <a:latin typeface="+mj-lt"/>
              </a:rPr>
              <a:t>can choose </a:t>
            </a:r>
            <a:r>
              <a:rPr lang="en-GB" dirty="0">
                <a:latin typeface="+mj-lt"/>
              </a:rPr>
              <a:t>the lead groupings, their sequence, and the </a:t>
            </a:r>
            <a:r>
              <a:rPr lang="en-GB" dirty="0" smtClean="0">
                <a:latin typeface="+mj-lt"/>
              </a:rPr>
              <a:t>recording duration </a:t>
            </a:r>
            <a:r>
              <a:rPr lang="en-GB" dirty="0">
                <a:latin typeface="+mj-lt"/>
              </a:rPr>
              <a:t>for each group. </a:t>
            </a:r>
            <a:endParaRPr lang="en-US" dirty="0">
              <a:latin typeface="+mj-lt"/>
            </a:endParaRPr>
          </a:p>
        </p:txBody>
      </p:sp>
      <p:sp>
        <p:nvSpPr>
          <p:cNvPr id="3" name="Rechthoek 2"/>
          <p:cNvSpPr/>
          <p:nvPr/>
        </p:nvSpPr>
        <p:spPr>
          <a:xfrm>
            <a:off x="381275" y="1502841"/>
            <a:ext cx="4361938" cy="1754326"/>
          </a:xfrm>
          <a:prstGeom prst="rect">
            <a:avLst/>
          </a:prstGeom>
        </p:spPr>
        <p:txBody>
          <a:bodyPr wrap="square">
            <a:spAutoFit/>
          </a:bodyPr>
          <a:lstStyle/>
          <a:p>
            <a:pPr lvl="0"/>
            <a:r>
              <a:rPr lang="en-GB" dirty="0">
                <a:solidFill>
                  <a:srgbClr val="000000"/>
                </a:solidFill>
                <a:latin typeface="Calibri Light" panose="020F0302020204030204"/>
              </a:rPr>
              <a:t>After the electrodes are attached to the patient, the user </a:t>
            </a:r>
            <a:r>
              <a:rPr lang="en-GB" dirty="0" smtClean="0">
                <a:solidFill>
                  <a:srgbClr val="000000"/>
                </a:solidFill>
                <a:latin typeface="Calibri Light" panose="020F0302020204030204"/>
              </a:rPr>
              <a:t>selects on the ECG system: </a:t>
            </a:r>
            <a:endParaRPr lang="en-GB" dirty="0">
              <a:solidFill>
                <a:srgbClr val="000000"/>
              </a:solidFill>
              <a:latin typeface="Calibri Light" panose="020F0302020204030204"/>
            </a:endParaRPr>
          </a:p>
          <a:p>
            <a:pPr marL="742950" lvl="1" indent="-285750">
              <a:buFont typeface="Arial" panose="020B0604020202020204" pitchFamily="34" charset="0"/>
              <a:buChar char="•"/>
            </a:pPr>
            <a:r>
              <a:rPr lang="en-GB" b="1" dirty="0">
                <a:solidFill>
                  <a:srgbClr val="7030A0"/>
                </a:solidFill>
                <a:latin typeface="Calibri Light" panose="020F0302020204030204"/>
              </a:rPr>
              <a:t>automatic or manual lead </a:t>
            </a:r>
            <a:r>
              <a:rPr lang="en-GB" b="1" dirty="0" smtClean="0">
                <a:solidFill>
                  <a:srgbClr val="7030A0"/>
                </a:solidFill>
                <a:latin typeface="Calibri Light" panose="020F0302020204030204"/>
              </a:rPr>
              <a:t>switching</a:t>
            </a:r>
            <a:endParaRPr lang="en-GB" b="1" dirty="0">
              <a:solidFill>
                <a:srgbClr val="7030A0"/>
              </a:solidFill>
              <a:latin typeface="Calibri Light" panose="020F0302020204030204"/>
            </a:endParaRPr>
          </a:p>
          <a:p>
            <a:pPr marL="742950" lvl="1" indent="-285750">
              <a:buFont typeface="Arial" panose="020B0604020202020204" pitchFamily="34" charset="0"/>
              <a:buChar char="•"/>
            </a:pPr>
            <a:r>
              <a:rPr lang="en-GB" b="1" dirty="0">
                <a:solidFill>
                  <a:srgbClr val="7030A0"/>
                </a:solidFill>
                <a:latin typeface="Calibri Light" panose="020F0302020204030204"/>
              </a:rPr>
              <a:t>signal </a:t>
            </a:r>
            <a:r>
              <a:rPr lang="en-GB" b="1" dirty="0" smtClean="0">
                <a:solidFill>
                  <a:srgbClr val="7030A0"/>
                </a:solidFill>
                <a:latin typeface="Calibri Light" panose="020F0302020204030204"/>
              </a:rPr>
              <a:t>sensitivity</a:t>
            </a:r>
            <a:endParaRPr lang="en-GB" b="1" dirty="0">
              <a:solidFill>
                <a:srgbClr val="7030A0"/>
              </a:solidFill>
              <a:latin typeface="Calibri Light" panose="020F0302020204030204"/>
            </a:endParaRPr>
          </a:p>
          <a:p>
            <a:pPr marL="742950" lvl="1" indent="-285750">
              <a:buFont typeface="Arial" panose="020B0604020202020204" pitchFamily="34" charset="0"/>
              <a:buChar char="•"/>
            </a:pPr>
            <a:r>
              <a:rPr lang="en-GB" b="1" dirty="0">
                <a:solidFill>
                  <a:srgbClr val="7030A0"/>
                </a:solidFill>
                <a:latin typeface="Calibri Light" panose="020F0302020204030204"/>
              </a:rPr>
              <a:t>frequency response </a:t>
            </a:r>
            <a:r>
              <a:rPr lang="en-GB" b="1" dirty="0" smtClean="0">
                <a:solidFill>
                  <a:srgbClr val="7030A0"/>
                </a:solidFill>
                <a:latin typeface="Calibri Light" panose="020F0302020204030204"/>
              </a:rPr>
              <a:t>range </a:t>
            </a:r>
            <a:endParaRPr lang="en-GB" b="1" dirty="0">
              <a:solidFill>
                <a:srgbClr val="7030A0"/>
              </a:solidFill>
              <a:latin typeface="Calibri Light" panose="020F0302020204030204"/>
            </a:endParaRPr>
          </a:p>
          <a:p>
            <a:pPr marL="742950" lvl="1" indent="-285750">
              <a:buFont typeface="Arial" panose="020B0604020202020204" pitchFamily="34" charset="0"/>
              <a:buChar char="•"/>
            </a:pPr>
            <a:r>
              <a:rPr lang="en-GB" b="1" dirty="0">
                <a:solidFill>
                  <a:srgbClr val="7030A0"/>
                </a:solidFill>
                <a:latin typeface="Calibri Light" panose="020F0302020204030204"/>
              </a:rPr>
              <a:t>chart </a:t>
            </a:r>
            <a:r>
              <a:rPr lang="en-GB" b="1" dirty="0" smtClean="0">
                <a:solidFill>
                  <a:srgbClr val="7030A0"/>
                </a:solidFill>
                <a:latin typeface="Calibri Light" panose="020F0302020204030204"/>
              </a:rPr>
              <a:t>speed</a:t>
            </a:r>
            <a:endParaRPr lang="en-GB" b="1" dirty="0">
              <a:solidFill>
                <a:srgbClr val="7030A0"/>
              </a:solidFill>
              <a:latin typeface="Calibri Light" panose="020F0302020204030204"/>
            </a:endParaRPr>
          </a:p>
        </p:txBody>
      </p:sp>
      <p:pic>
        <p:nvPicPr>
          <p:cNvPr id="7" name="Afbeelding 6"/>
          <p:cNvPicPr>
            <a:picLocks noChangeAspect="1"/>
          </p:cNvPicPr>
          <p:nvPr/>
        </p:nvPicPr>
        <p:blipFill rotWithShape="1">
          <a:blip r:embed="rId2"/>
          <a:srcRect t="9481"/>
          <a:stretch/>
        </p:blipFill>
        <p:spPr>
          <a:xfrm>
            <a:off x="4838187" y="1397766"/>
            <a:ext cx="7293301" cy="2936331"/>
          </a:xfrm>
          <a:prstGeom prst="rect">
            <a:avLst/>
          </a:prstGeom>
        </p:spPr>
      </p:pic>
      <p:sp>
        <p:nvSpPr>
          <p:cNvPr id="8" name="Rechthoek 7"/>
          <p:cNvSpPr/>
          <p:nvPr/>
        </p:nvSpPr>
        <p:spPr>
          <a:xfrm>
            <a:off x="5935054" y="4368691"/>
            <a:ext cx="5581968" cy="646331"/>
          </a:xfrm>
          <a:prstGeom prst="rect">
            <a:avLst/>
          </a:prstGeom>
        </p:spPr>
        <p:txBody>
          <a:bodyPr wrap="square">
            <a:spAutoFit/>
          </a:bodyPr>
          <a:lstStyle/>
          <a:p>
            <a:pPr lvl="0" algn="ctr"/>
            <a:r>
              <a:rPr lang="en-GB" dirty="0">
                <a:solidFill>
                  <a:srgbClr val="000000"/>
                </a:solidFill>
                <a:latin typeface="Calibri Light" panose="020F0302020204030204"/>
              </a:rPr>
              <a:t>In </a:t>
            </a:r>
            <a:r>
              <a:rPr lang="en-GB" b="1" dirty="0">
                <a:solidFill>
                  <a:srgbClr val="7030A0"/>
                </a:solidFill>
                <a:latin typeface="Calibri Light" panose="020F0302020204030204"/>
              </a:rPr>
              <a:t>standard 12-lead </a:t>
            </a:r>
            <a:r>
              <a:rPr lang="en-GB" b="1" dirty="0" smtClean="0">
                <a:solidFill>
                  <a:srgbClr val="7030A0"/>
                </a:solidFill>
                <a:latin typeface="Calibri Light" panose="020F0302020204030204"/>
              </a:rPr>
              <a:t>ECG, </a:t>
            </a:r>
            <a:r>
              <a:rPr lang="en-GB" dirty="0" smtClean="0">
                <a:solidFill>
                  <a:srgbClr val="000000"/>
                </a:solidFill>
                <a:latin typeface="Calibri Light" panose="020F0302020204030204"/>
              </a:rPr>
              <a:t>signals are recorded </a:t>
            </a:r>
            <a:r>
              <a:rPr lang="en-GB" dirty="0">
                <a:solidFill>
                  <a:srgbClr val="000000"/>
                </a:solidFill>
                <a:latin typeface="Calibri Light" panose="020F0302020204030204"/>
              </a:rPr>
              <a:t>for 2.5 </a:t>
            </a:r>
            <a:r>
              <a:rPr lang="en-GB" dirty="0" smtClean="0">
                <a:solidFill>
                  <a:srgbClr val="000000"/>
                </a:solidFill>
                <a:latin typeface="Calibri Light" panose="020F0302020204030204"/>
              </a:rPr>
              <a:t>seconds and combined on one paper / screen</a:t>
            </a:r>
            <a:endParaRPr lang="en-US" dirty="0"/>
          </a:p>
        </p:txBody>
      </p:sp>
      <p:sp>
        <p:nvSpPr>
          <p:cNvPr id="10" name="Rechthoek 9"/>
          <p:cNvSpPr/>
          <p:nvPr/>
        </p:nvSpPr>
        <p:spPr>
          <a:xfrm>
            <a:off x="5311976" y="5504469"/>
            <a:ext cx="3537434" cy="646331"/>
          </a:xfrm>
          <a:prstGeom prst="rect">
            <a:avLst/>
          </a:prstGeom>
        </p:spPr>
        <p:txBody>
          <a:bodyPr wrap="square">
            <a:spAutoFit/>
          </a:bodyPr>
          <a:lstStyle/>
          <a:p>
            <a:r>
              <a:rPr lang="en-GB" dirty="0">
                <a:solidFill>
                  <a:srgbClr val="000000"/>
                </a:solidFill>
                <a:latin typeface="Calibri Light" panose="020F0302020204030204"/>
              </a:rPr>
              <a:t>For a </a:t>
            </a:r>
            <a:r>
              <a:rPr lang="en-GB" b="1" dirty="0">
                <a:solidFill>
                  <a:srgbClr val="7030A0"/>
                </a:solidFill>
                <a:latin typeface="Calibri Light" panose="020F0302020204030204"/>
              </a:rPr>
              <a:t>rhythm strip</a:t>
            </a:r>
            <a:r>
              <a:rPr lang="en-GB" dirty="0">
                <a:solidFill>
                  <a:srgbClr val="000000"/>
                </a:solidFill>
                <a:latin typeface="Calibri Light" panose="020F0302020204030204"/>
              </a:rPr>
              <a:t>, </a:t>
            </a:r>
            <a:r>
              <a:rPr lang="en-GB" dirty="0" smtClean="0">
                <a:solidFill>
                  <a:srgbClr val="000000"/>
                </a:solidFill>
                <a:latin typeface="Calibri Light" panose="020F0302020204030204"/>
              </a:rPr>
              <a:t>one </a:t>
            </a:r>
            <a:r>
              <a:rPr lang="en-GB" dirty="0">
                <a:solidFill>
                  <a:srgbClr val="000000"/>
                </a:solidFill>
                <a:latin typeface="Calibri Light" panose="020F0302020204030204"/>
              </a:rPr>
              <a:t>lead (usually lead II) is </a:t>
            </a:r>
            <a:r>
              <a:rPr lang="en-GB" dirty="0" smtClean="0">
                <a:solidFill>
                  <a:srgbClr val="000000"/>
                </a:solidFill>
                <a:latin typeface="Calibri Light" panose="020F0302020204030204"/>
              </a:rPr>
              <a:t>recorded for 12 seconds.</a:t>
            </a:r>
            <a:endParaRPr lang="en-US" dirty="0"/>
          </a:p>
        </p:txBody>
      </p:sp>
      <p:pic>
        <p:nvPicPr>
          <p:cNvPr id="9" name="Afbeelding 8"/>
          <p:cNvPicPr>
            <a:picLocks noChangeAspect="1"/>
          </p:cNvPicPr>
          <p:nvPr/>
        </p:nvPicPr>
        <p:blipFill rotWithShape="1">
          <a:blip r:embed="rId3"/>
          <a:srcRect t="15291" b="11059"/>
          <a:stretch/>
        </p:blipFill>
        <p:spPr>
          <a:xfrm>
            <a:off x="249034" y="4915676"/>
            <a:ext cx="5062942" cy="1235124"/>
          </a:xfrm>
          <a:prstGeom prst="rect">
            <a:avLst/>
          </a:prstGeom>
        </p:spPr>
      </p:pic>
    </p:spTree>
    <p:extLst>
      <p:ext uri="{BB962C8B-B14F-4D97-AF65-F5344CB8AC3E}">
        <p14:creationId xmlns:p14="http://schemas.microsoft.com/office/powerpoint/2010/main" val="1342288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67704" y="323492"/>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09165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9" name="Afbeelding 8"/>
          <p:cNvPicPr>
            <a:picLocks noChangeAspect="1"/>
          </p:cNvPicPr>
          <p:nvPr/>
        </p:nvPicPr>
        <p:blipFill rotWithShape="1">
          <a:blip r:embed="rId2"/>
          <a:srcRect l="10243" t="4030" r="5209" b="11745"/>
          <a:stretch/>
        </p:blipFill>
        <p:spPr>
          <a:xfrm>
            <a:off x="2694870" y="1293964"/>
            <a:ext cx="6110590" cy="4220553"/>
          </a:xfrm>
          <a:prstGeom prst="rect">
            <a:avLst/>
          </a:prstGeom>
        </p:spPr>
      </p:pic>
      <p:sp>
        <p:nvSpPr>
          <p:cNvPr id="12" name="Rechthoek 11"/>
          <p:cNvSpPr/>
          <p:nvPr/>
        </p:nvSpPr>
        <p:spPr>
          <a:xfrm>
            <a:off x="467704" y="2066353"/>
            <a:ext cx="1933137" cy="2031325"/>
          </a:xfrm>
          <a:prstGeom prst="rect">
            <a:avLst/>
          </a:prstGeom>
          <a:solidFill>
            <a:schemeClr val="bg2"/>
          </a:solidFill>
          <a:ln>
            <a:solidFill>
              <a:srgbClr val="7030A0"/>
            </a:solidFill>
          </a:ln>
        </p:spPr>
        <p:txBody>
          <a:bodyPr wrap="square">
            <a:spAutoFit/>
          </a:bodyPr>
          <a:lstStyle/>
          <a:p>
            <a:pPr algn="ctr"/>
            <a:r>
              <a:rPr lang="en-US" dirty="0" smtClean="0">
                <a:latin typeface="+mj-lt"/>
              </a:rPr>
              <a:t>the ECG can be influenced by technical issues such as  power line interference, poor connections and ECG filtering</a:t>
            </a:r>
            <a:endParaRPr lang="en-US" dirty="0">
              <a:latin typeface="+mj-lt"/>
            </a:endParaRPr>
          </a:p>
        </p:txBody>
      </p:sp>
      <p:sp>
        <p:nvSpPr>
          <p:cNvPr id="13" name="Rechthoek 12"/>
          <p:cNvSpPr/>
          <p:nvPr/>
        </p:nvSpPr>
        <p:spPr>
          <a:xfrm>
            <a:off x="9419360" y="2066354"/>
            <a:ext cx="1813710" cy="2031325"/>
          </a:xfrm>
          <a:prstGeom prst="rect">
            <a:avLst/>
          </a:prstGeom>
          <a:solidFill>
            <a:schemeClr val="bg2"/>
          </a:solidFill>
          <a:ln>
            <a:solidFill>
              <a:srgbClr val="7030A0"/>
            </a:solidFill>
          </a:ln>
        </p:spPr>
        <p:txBody>
          <a:bodyPr wrap="square" anchor="ctr" anchorCtr="0">
            <a:noAutofit/>
          </a:bodyPr>
          <a:lstStyle/>
          <a:p>
            <a:pPr algn="ctr"/>
            <a:r>
              <a:rPr lang="en-US" dirty="0" smtClean="0">
                <a:latin typeface="+mj-lt"/>
              </a:rPr>
              <a:t>Of course, the ECG is also influenced by heart condition and disease</a:t>
            </a:r>
            <a:endParaRPr lang="en-US" dirty="0">
              <a:latin typeface="+mj-lt"/>
            </a:endParaRPr>
          </a:p>
        </p:txBody>
      </p:sp>
      <p:sp>
        <p:nvSpPr>
          <p:cNvPr id="10" name="Rechthoek 9"/>
          <p:cNvSpPr/>
          <p:nvPr/>
        </p:nvSpPr>
        <p:spPr>
          <a:xfrm>
            <a:off x="412131" y="5865737"/>
            <a:ext cx="10990274" cy="369332"/>
          </a:xfrm>
          <a:prstGeom prst="rect">
            <a:avLst/>
          </a:prstGeom>
          <a:solidFill>
            <a:schemeClr val="bg2"/>
          </a:solidFill>
          <a:ln>
            <a:solidFill>
              <a:srgbClr val="7030A0"/>
            </a:solidFill>
          </a:ln>
        </p:spPr>
        <p:txBody>
          <a:bodyPr wrap="square">
            <a:spAutoFit/>
          </a:bodyPr>
          <a:lstStyle/>
          <a:p>
            <a:pPr algn="ctr"/>
            <a:r>
              <a:rPr lang="en-GB" dirty="0" smtClean="0">
                <a:latin typeface="+mj-lt"/>
              </a:rPr>
              <a:t>For a BMET, it is important to recognize whether an ECG is disturbed by system problems or by cardiac abnormalities </a:t>
            </a:r>
            <a:endParaRPr lang="en-US" dirty="0">
              <a:latin typeface="+mj-lt"/>
            </a:endParaRPr>
          </a:p>
        </p:txBody>
      </p:sp>
    </p:spTree>
    <p:extLst>
      <p:ext uri="{BB962C8B-B14F-4D97-AF65-F5344CB8AC3E}">
        <p14:creationId xmlns:p14="http://schemas.microsoft.com/office/powerpoint/2010/main" val="28107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Tekstvak 3"/>
          <p:cNvSpPr txBox="1"/>
          <p:nvPr/>
        </p:nvSpPr>
        <p:spPr>
          <a:xfrm>
            <a:off x="412130" y="2347079"/>
            <a:ext cx="3401484" cy="1754326"/>
          </a:xfrm>
          <a:prstGeom prst="rect">
            <a:avLst/>
          </a:prstGeom>
          <a:noFill/>
        </p:spPr>
        <p:txBody>
          <a:bodyPr wrap="square" rtlCol="0">
            <a:spAutoFit/>
          </a:bodyPr>
          <a:lstStyle/>
          <a:p>
            <a:pPr algn="ctr"/>
            <a:r>
              <a:rPr lang="en-US" dirty="0" smtClean="0">
                <a:latin typeface="+mj-lt"/>
              </a:rPr>
              <a:t>ECG recording can be made </a:t>
            </a:r>
            <a:r>
              <a:rPr lang="en-US" b="1" dirty="0" smtClean="0">
                <a:solidFill>
                  <a:srgbClr val="7030A0"/>
                </a:solidFill>
                <a:latin typeface="+mj-lt"/>
              </a:rPr>
              <a:t>at rest </a:t>
            </a:r>
            <a:r>
              <a:rPr lang="en-US" dirty="0" smtClean="0">
                <a:latin typeface="+mj-lt"/>
              </a:rPr>
              <a:t>and during </a:t>
            </a:r>
            <a:r>
              <a:rPr lang="en-US" b="1" dirty="0" smtClean="0">
                <a:solidFill>
                  <a:srgbClr val="7030A0"/>
                </a:solidFill>
                <a:latin typeface="+mj-lt"/>
              </a:rPr>
              <a:t>exercise</a:t>
            </a:r>
            <a:r>
              <a:rPr lang="en-US" dirty="0" smtClean="0">
                <a:latin typeface="+mj-lt"/>
              </a:rPr>
              <a:t> (stress test). </a:t>
            </a:r>
          </a:p>
          <a:p>
            <a:pPr algn="ctr"/>
            <a:r>
              <a:rPr lang="en-US" dirty="0" smtClean="0">
                <a:latin typeface="+mj-lt"/>
              </a:rPr>
              <a:t>This is useful because some heart abnormalities only show up during exercise when the heart has to work harder and faster.  </a:t>
            </a:r>
          </a:p>
        </p:txBody>
      </p:sp>
      <p:sp>
        <p:nvSpPr>
          <p:cNvPr id="3" name="Rechthoek 2"/>
          <p:cNvSpPr/>
          <p:nvPr/>
        </p:nvSpPr>
        <p:spPr>
          <a:xfrm>
            <a:off x="2061820" y="5511903"/>
            <a:ext cx="8032295" cy="646331"/>
          </a:xfrm>
          <a:prstGeom prst="rect">
            <a:avLst/>
          </a:prstGeom>
          <a:solidFill>
            <a:schemeClr val="bg2"/>
          </a:solidFill>
          <a:ln>
            <a:solidFill>
              <a:srgbClr val="7030A0"/>
            </a:solidFill>
          </a:ln>
        </p:spPr>
        <p:txBody>
          <a:bodyPr wrap="square">
            <a:spAutoFit/>
          </a:bodyPr>
          <a:lstStyle/>
          <a:p>
            <a:pPr algn="ctr"/>
            <a:r>
              <a:rPr lang="en-US" dirty="0" smtClean="0">
                <a:latin typeface="+mj-lt"/>
              </a:rPr>
              <a:t>ECG recorders may also be used for </a:t>
            </a:r>
            <a:r>
              <a:rPr lang="en-US" b="1" dirty="0" smtClean="0">
                <a:solidFill>
                  <a:srgbClr val="7030A0"/>
                </a:solidFill>
                <a:latin typeface="+mj-lt"/>
              </a:rPr>
              <a:t>monitoring</a:t>
            </a:r>
            <a:r>
              <a:rPr lang="en-US" dirty="0" smtClean="0">
                <a:latin typeface="+mj-lt"/>
              </a:rPr>
              <a:t>, e.g. during surgery or intensive care. </a:t>
            </a:r>
          </a:p>
          <a:p>
            <a:pPr algn="ctr"/>
            <a:r>
              <a:rPr lang="en-US" dirty="0" smtClean="0">
                <a:latin typeface="+mj-lt"/>
              </a:rPr>
              <a:t>In this case, the ECG recorder is usually a part of a physiological monitor (see later).</a:t>
            </a:r>
            <a:endParaRPr lang="en-US" dirty="0">
              <a:latin typeface="+mj-lt"/>
            </a:endParaRPr>
          </a:p>
        </p:txBody>
      </p:sp>
      <p:pic>
        <p:nvPicPr>
          <p:cNvPr id="7" name="Afbeelding 6"/>
          <p:cNvPicPr>
            <a:picLocks noChangeAspect="1"/>
          </p:cNvPicPr>
          <p:nvPr/>
        </p:nvPicPr>
        <p:blipFill rotWithShape="1">
          <a:blip r:embed="rId2"/>
          <a:srcRect l="5459" t="4685" r="7322" b="5080"/>
          <a:stretch/>
        </p:blipFill>
        <p:spPr>
          <a:xfrm>
            <a:off x="8765947" y="1423207"/>
            <a:ext cx="2656337" cy="3825533"/>
          </a:xfrm>
          <a:prstGeom prst="rect">
            <a:avLst/>
          </a:prstGeom>
        </p:spPr>
      </p:pic>
      <p:pic>
        <p:nvPicPr>
          <p:cNvPr id="8" name="Afbeelding 7"/>
          <p:cNvPicPr>
            <a:picLocks noChangeAspect="1"/>
          </p:cNvPicPr>
          <p:nvPr/>
        </p:nvPicPr>
        <p:blipFill rotWithShape="1">
          <a:blip r:embed="rId3"/>
          <a:srcRect l="7534" t="8042" r="6721" b="7051"/>
          <a:stretch/>
        </p:blipFill>
        <p:spPr>
          <a:xfrm>
            <a:off x="4242857" y="1480192"/>
            <a:ext cx="4275667" cy="3175445"/>
          </a:xfrm>
          <a:prstGeom prst="rect">
            <a:avLst/>
          </a:prstGeom>
        </p:spPr>
      </p:pic>
    </p:spTree>
    <p:extLst>
      <p:ext uri="{BB962C8B-B14F-4D97-AF65-F5344CB8AC3E}">
        <p14:creationId xmlns:p14="http://schemas.microsoft.com/office/powerpoint/2010/main" val="1958604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 Diagram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376966" y="1331372"/>
            <a:ext cx="10851016" cy="707886"/>
          </a:xfrm>
          <a:prstGeom prst="rect">
            <a:avLst/>
          </a:prstGeom>
        </p:spPr>
        <p:txBody>
          <a:bodyPr wrap="square">
            <a:spAutoFit/>
          </a:bodyPr>
          <a:lstStyle/>
          <a:p>
            <a:pPr algn="ctr"/>
            <a:r>
              <a:rPr lang="en-GB" sz="2000" dirty="0" smtClean="0">
                <a:latin typeface="+mj-lt"/>
              </a:rPr>
              <a:t>An ECG </a:t>
            </a:r>
            <a:r>
              <a:rPr lang="en-GB" sz="2000" dirty="0">
                <a:latin typeface="+mj-lt"/>
              </a:rPr>
              <a:t>units consist of </a:t>
            </a:r>
            <a:r>
              <a:rPr lang="en-GB" sz="2000" dirty="0" smtClean="0">
                <a:latin typeface="+mj-lt"/>
              </a:rPr>
              <a:t>the </a:t>
            </a:r>
            <a:r>
              <a:rPr lang="en-GB" sz="2000" b="1" dirty="0">
                <a:solidFill>
                  <a:srgbClr val="7030A0"/>
                </a:solidFill>
                <a:latin typeface="+mj-lt"/>
              </a:rPr>
              <a:t>ECG unit</a:t>
            </a:r>
            <a:r>
              <a:rPr lang="en-GB" sz="2000" dirty="0">
                <a:latin typeface="+mj-lt"/>
              </a:rPr>
              <a:t>, </a:t>
            </a:r>
            <a:r>
              <a:rPr lang="en-GB" sz="2000" b="1" dirty="0">
                <a:solidFill>
                  <a:srgbClr val="7030A0"/>
                </a:solidFill>
                <a:latin typeface="+mj-lt"/>
              </a:rPr>
              <a:t>electrodes</a:t>
            </a:r>
            <a:r>
              <a:rPr lang="en-GB" sz="2000" dirty="0">
                <a:latin typeface="+mj-lt"/>
              </a:rPr>
              <a:t>, and </a:t>
            </a:r>
            <a:r>
              <a:rPr lang="en-GB" sz="2000" b="1" dirty="0">
                <a:solidFill>
                  <a:srgbClr val="7030A0"/>
                </a:solidFill>
                <a:latin typeface="+mj-lt"/>
              </a:rPr>
              <a:t>cables</a:t>
            </a:r>
            <a:r>
              <a:rPr lang="en-GB" sz="2000" dirty="0" smtClean="0">
                <a:latin typeface="+mj-lt"/>
              </a:rPr>
              <a:t>.  </a:t>
            </a:r>
          </a:p>
          <a:p>
            <a:pPr algn="ctr"/>
            <a:r>
              <a:rPr lang="en-GB" sz="2000" dirty="0" smtClean="0">
                <a:latin typeface="+mj-lt"/>
              </a:rPr>
              <a:t>The core of the ECG system is the </a:t>
            </a:r>
            <a:r>
              <a:rPr lang="en-GB" sz="2000" b="1" dirty="0" smtClean="0">
                <a:solidFill>
                  <a:srgbClr val="7030A0"/>
                </a:solidFill>
                <a:latin typeface="+mj-lt"/>
              </a:rPr>
              <a:t>Amplifier.</a:t>
            </a:r>
            <a:r>
              <a:rPr lang="en-GB" sz="2000" dirty="0" smtClean="0">
                <a:latin typeface="+mj-lt"/>
              </a:rPr>
              <a:t> </a:t>
            </a:r>
          </a:p>
        </p:txBody>
      </p:sp>
      <p:pic>
        <p:nvPicPr>
          <p:cNvPr id="12" name="Afbeelding 11"/>
          <p:cNvPicPr>
            <a:picLocks noChangeAspect="1"/>
          </p:cNvPicPr>
          <p:nvPr/>
        </p:nvPicPr>
        <p:blipFill>
          <a:blip r:embed="rId2"/>
          <a:stretch>
            <a:fillRect/>
          </a:stretch>
        </p:blipFill>
        <p:spPr>
          <a:xfrm>
            <a:off x="3013505" y="2039986"/>
            <a:ext cx="5843097" cy="3031231"/>
          </a:xfrm>
          <a:prstGeom prst="rect">
            <a:avLst/>
          </a:prstGeom>
        </p:spPr>
      </p:pic>
      <p:sp>
        <p:nvSpPr>
          <p:cNvPr id="13" name="Rectangle 3"/>
          <p:cNvSpPr>
            <a:spLocks noChangeArrowheads="1"/>
          </p:cNvSpPr>
          <p:nvPr/>
        </p:nvSpPr>
        <p:spPr bwMode="auto">
          <a:xfrm>
            <a:off x="947110" y="5210523"/>
            <a:ext cx="9710729"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457200">
            <a:spAutoFit/>
          </a:bodyPr>
          <a:lstStyle/>
          <a:p>
            <a:pPr algn="ctr"/>
            <a:r>
              <a:rPr lang="en-US" sz="2000" dirty="0" smtClean="0">
                <a:latin typeface="+mj-lt"/>
                <a:cs typeface="Times New Roman" panose="02020603050405020304" pitchFamily="18" charset="0"/>
              </a:rPr>
              <a:t>An ECG amplifier  has high Input Impedance ( </a:t>
            </a:r>
            <a:r>
              <a:rPr lang="en-US" sz="2000" dirty="0" smtClean="0">
                <a:latin typeface="+mj-lt"/>
              </a:rPr>
              <a:t>&gt;</a:t>
            </a:r>
            <a:r>
              <a:rPr lang="en-US" sz="2000" dirty="0">
                <a:latin typeface="+mj-lt"/>
              </a:rPr>
              <a:t>100 </a:t>
            </a:r>
            <a:r>
              <a:rPr lang="en-US" sz="2000" dirty="0" smtClean="0">
                <a:latin typeface="+mj-lt"/>
              </a:rPr>
              <a:t>M</a:t>
            </a:r>
            <a:r>
              <a:rPr lang="en-US" sz="2000" dirty="0" smtClean="0">
                <a:latin typeface="+mj-lt"/>
                <a:cs typeface="Times New Roman" panose="02020603050405020304" pitchFamily="18" charset="0"/>
              </a:rPr>
              <a:t>Ω) and a high gain (1000x), amplifying the ECG signal from </a:t>
            </a:r>
            <a:r>
              <a:rPr lang="en-US" sz="2000" dirty="0" err="1" smtClean="0">
                <a:latin typeface="+mj-lt"/>
                <a:cs typeface="Times New Roman" panose="02020603050405020304" pitchFamily="18" charset="0"/>
              </a:rPr>
              <a:t>milli</a:t>
            </a:r>
            <a:r>
              <a:rPr lang="en-US" sz="2000" dirty="0" smtClean="0">
                <a:latin typeface="+mj-lt"/>
                <a:cs typeface="Times New Roman" panose="02020603050405020304" pitchFamily="18" charset="0"/>
              </a:rPr>
              <a:t>-Volts &gt;&gt; Volts. </a:t>
            </a:r>
          </a:p>
          <a:p>
            <a:pPr algn="ctr"/>
            <a:r>
              <a:rPr lang="en-US" sz="2000" dirty="0" smtClean="0">
                <a:latin typeface="+mj-lt"/>
                <a:cs typeface="Times New Roman" panose="02020603050405020304" pitchFamily="18" charset="0"/>
              </a:rPr>
              <a:t>Its Frequency Range is </a:t>
            </a:r>
            <a:r>
              <a:rPr lang="en-US" sz="2000" dirty="0">
                <a:latin typeface="+mj-lt"/>
              </a:rPr>
              <a:t>0.05–150 </a:t>
            </a:r>
            <a:r>
              <a:rPr lang="en-US" sz="2000" dirty="0" smtClean="0">
                <a:latin typeface="+mj-lt"/>
              </a:rPr>
              <a:t>Hz. </a:t>
            </a:r>
            <a:endParaRPr lang="en-US" sz="2000" dirty="0">
              <a:latin typeface="+mj-lt"/>
              <a:cs typeface="Times New Roman" panose="02020603050405020304" pitchFamily="18" charset="0"/>
            </a:endParaRPr>
          </a:p>
        </p:txBody>
      </p:sp>
    </p:spTree>
    <p:extLst>
      <p:ext uri="{BB962C8B-B14F-4D97-AF65-F5344CB8AC3E}">
        <p14:creationId xmlns:p14="http://schemas.microsoft.com/office/powerpoint/2010/main" val="3351728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67704" y="1643064"/>
            <a:ext cx="2131484" cy="1046162"/>
          </a:xfrm>
        </p:spPr>
        <p:txBody>
          <a:bodyPr>
            <a:normAutofit fontScale="90000"/>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 Diagram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7" name="Afbeelding 6"/>
          <p:cNvPicPr>
            <a:picLocks noChangeAspect="1"/>
          </p:cNvPicPr>
          <p:nvPr/>
        </p:nvPicPr>
        <p:blipFill rotWithShape="1">
          <a:blip r:embed="rId2"/>
          <a:srcRect l="1283" t="1550" r="799" b="1537"/>
          <a:stretch/>
        </p:blipFill>
        <p:spPr>
          <a:xfrm>
            <a:off x="3533501" y="68263"/>
            <a:ext cx="8646645" cy="6239404"/>
          </a:xfrm>
          <a:prstGeom prst="rect">
            <a:avLst/>
          </a:prstGeom>
        </p:spPr>
      </p:pic>
      <p:sp>
        <p:nvSpPr>
          <p:cNvPr id="4" name="Rechthoek 3"/>
          <p:cNvSpPr/>
          <p:nvPr/>
        </p:nvSpPr>
        <p:spPr>
          <a:xfrm>
            <a:off x="564333" y="3469191"/>
            <a:ext cx="2579701" cy="1631216"/>
          </a:xfrm>
          <a:prstGeom prst="rect">
            <a:avLst/>
          </a:prstGeom>
        </p:spPr>
        <p:txBody>
          <a:bodyPr wrap="square">
            <a:spAutoFit/>
          </a:bodyPr>
          <a:lstStyle/>
          <a:p>
            <a:pPr algn="ctr"/>
            <a:r>
              <a:rPr lang="en-US" sz="2000" dirty="0" smtClean="0">
                <a:solidFill>
                  <a:srgbClr val="000000"/>
                </a:solidFill>
                <a:latin typeface="Calibri Light" panose="020F0302020204030204"/>
                <a:cs typeface="Times New Roman" panose="02020603050405020304" pitchFamily="18" charset="0"/>
              </a:rPr>
              <a:t>Blocks in the diagram are often implemented on different Printed Circuit Boards in the system. </a:t>
            </a:r>
            <a:endParaRPr lang="en-GB" dirty="0"/>
          </a:p>
        </p:txBody>
      </p:sp>
    </p:spTree>
    <p:extLst>
      <p:ext uri="{BB962C8B-B14F-4D97-AF65-F5344CB8AC3E}">
        <p14:creationId xmlns:p14="http://schemas.microsoft.com/office/powerpoint/2010/main" val="10494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62643" y="1850629"/>
            <a:ext cx="1945014" cy="1055585"/>
          </a:xfrm>
          <a:prstGeom prst="rect">
            <a:avLst/>
          </a:prstGeom>
        </p:spPr>
      </p:pic>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 Electrode Types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5" name="Tekstvak 4"/>
          <p:cNvSpPr txBox="1"/>
          <p:nvPr/>
        </p:nvSpPr>
        <p:spPr>
          <a:xfrm>
            <a:off x="434556" y="1395973"/>
            <a:ext cx="4464050" cy="1754326"/>
          </a:xfrm>
          <a:prstGeom prst="rect">
            <a:avLst/>
          </a:prstGeom>
          <a:noFill/>
        </p:spPr>
        <p:txBody>
          <a:bodyPr wrap="square" rtlCol="0">
            <a:spAutoFit/>
          </a:bodyPr>
          <a:lstStyle/>
          <a:p>
            <a:r>
              <a:rPr lang="en-US" b="1" dirty="0" smtClean="0">
                <a:solidFill>
                  <a:srgbClr val="7030A0"/>
                </a:solidFill>
                <a:latin typeface="+mj-lt"/>
              </a:rPr>
              <a:t>Metal Plate Electrodes</a:t>
            </a:r>
            <a:endParaRPr lang="en-US" b="1" dirty="0">
              <a:solidFill>
                <a:srgbClr val="7030A0"/>
              </a:solidFill>
              <a:latin typeface="+mj-lt"/>
            </a:endParaRPr>
          </a:p>
          <a:p>
            <a:pPr marL="742950" lvl="1" indent="-285750">
              <a:buFont typeface="Arial" panose="020B0604020202020204" pitchFamily="34" charset="0"/>
              <a:buChar char="•"/>
            </a:pPr>
            <a:r>
              <a:rPr lang="en-US" dirty="0" smtClean="0">
                <a:latin typeface="+mj-lt"/>
              </a:rPr>
              <a:t>large surface electrodes for ECG</a:t>
            </a:r>
          </a:p>
          <a:p>
            <a:pPr marL="742950" lvl="1" indent="-285750">
              <a:buFont typeface="Arial" panose="020B0604020202020204" pitchFamily="34" charset="0"/>
              <a:buChar char="•"/>
            </a:pPr>
            <a:r>
              <a:rPr lang="en-US" dirty="0" smtClean="0">
                <a:latin typeface="+mj-lt"/>
              </a:rPr>
              <a:t>metal disk electrodes for EMG, EEG</a:t>
            </a:r>
          </a:p>
          <a:p>
            <a:pPr marL="1200150" lvl="2" indent="-285750">
              <a:buFont typeface="Arial" panose="020B0604020202020204" pitchFamily="34" charset="0"/>
              <a:buChar char="•"/>
            </a:pPr>
            <a:r>
              <a:rPr lang="en-US" dirty="0" smtClean="0">
                <a:latin typeface="+mj-lt"/>
              </a:rPr>
              <a:t>stainless steel with coating of platinum or gold</a:t>
            </a:r>
          </a:p>
          <a:p>
            <a:pPr marL="742950" lvl="1" indent="-285750">
              <a:buFont typeface="Arial" panose="020B0604020202020204" pitchFamily="34" charset="0"/>
              <a:buChar char="•"/>
            </a:pPr>
            <a:r>
              <a:rPr lang="en-US" dirty="0" smtClean="0">
                <a:latin typeface="+mj-lt"/>
              </a:rPr>
              <a:t>Disposable foam pad (cheap!) for ECG </a:t>
            </a:r>
            <a:endParaRPr lang="en-US" dirty="0">
              <a:latin typeface="+mj-lt"/>
            </a:endParaRPr>
          </a:p>
        </p:txBody>
      </p:sp>
      <p:grpSp>
        <p:nvGrpSpPr>
          <p:cNvPr id="3" name="Groep 2"/>
          <p:cNvGrpSpPr/>
          <p:nvPr/>
        </p:nvGrpSpPr>
        <p:grpSpPr>
          <a:xfrm>
            <a:off x="391582" y="2813630"/>
            <a:ext cx="10087471" cy="2316438"/>
            <a:chOff x="391582" y="2813630"/>
            <a:chExt cx="10087471" cy="2316438"/>
          </a:xfrm>
        </p:grpSpPr>
        <p:pic>
          <p:nvPicPr>
            <p:cNvPr id="21" name="Afbeelding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6728" y="2813630"/>
              <a:ext cx="2642325" cy="2316438"/>
            </a:xfrm>
            <a:prstGeom prst="rect">
              <a:avLst/>
            </a:prstGeom>
          </p:spPr>
        </p:pic>
        <p:sp>
          <p:nvSpPr>
            <p:cNvPr id="12" name="Tekstvak 11"/>
            <p:cNvSpPr txBox="1"/>
            <p:nvPr/>
          </p:nvSpPr>
          <p:spPr>
            <a:xfrm>
              <a:off x="391582" y="3345998"/>
              <a:ext cx="4823883" cy="646331"/>
            </a:xfrm>
            <a:prstGeom prst="rect">
              <a:avLst/>
            </a:prstGeom>
            <a:noFill/>
          </p:spPr>
          <p:txBody>
            <a:bodyPr wrap="square" rtlCol="0">
              <a:spAutoFit/>
            </a:bodyPr>
            <a:lstStyle/>
            <a:p>
              <a:r>
                <a:rPr lang="en-US" b="1" dirty="0">
                  <a:solidFill>
                    <a:srgbClr val="7030A0"/>
                  </a:solidFill>
                  <a:latin typeface="+mj-lt"/>
                </a:rPr>
                <a:t>Suction Electrodes</a:t>
              </a:r>
            </a:p>
            <a:p>
              <a:pPr marL="742950" lvl="1" indent="-285750">
                <a:buFont typeface="Arial" panose="020B0604020202020204" pitchFamily="34" charset="0"/>
                <a:buChar char="•"/>
              </a:pPr>
              <a:r>
                <a:rPr lang="en-US" dirty="0" smtClean="0">
                  <a:latin typeface="+mj-lt"/>
                </a:rPr>
                <a:t>no adhesives. For ECG (short term only) </a:t>
              </a:r>
            </a:p>
          </p:txBody>
        </p:sp>
      </p:grpSp>
      <p:pic>
        <p:nvPicPr>
          <p:cNvPr id="8" name="Afbeelding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05893" y="1289782"/>
            <a:ext cx="2499034" cy="1282274"/>
          </a:xfrm>
          <a:prstGeom prst="rect">
            <a:avLst/>
          </a:prstGeom>
        </p:spPr>
      </p:pic>
      <p:sp>
        <p:nvSpPr>
          <p:cNvPr id="17" name="Tekstvak 16"/>
          <p:cNvSpPr txBox="1"/>
          <p:nvPr/>
        </p:nvSpPr>
        <p:spPr>
          <a:xfrm>
            <a:off x="9064561" y="1490807"/>
            <a:ext cx="1936877" cy="369332"/>
          </a:xfrm>
          <a:prstGeom prst="rect">
            <a:avLst/>
          </a:prstGeom>
          <a:noFill/>
        </p:spPr>
        <p:txBody>
          <a:bodyPr wrap="none" rtlCol="0">
            <a:spAutoFit/>
          </a:bodyPr>
          <a:lstStyle/>
          <a:p>
            <a:r>
              <a:rPr lang="en-US" dirty="0" smtClean="0"/>
              <a:t>application to limb</a:t>
            </a:r>
            <a:endParaRPr lang="en-US" dirty="0"/>
          </a:p>
        </p:txBody>
      </p:sp>
      <p:sp>
        <p:nvSpPr>
          <p:cNvPr id="19" name="Tekstvak 18"/>
          <p:cNvSpPr txBox="1"/>
          <p:nvPr/>
        </p:nvSpPr>
        <p:spPr>
          <a:xfrm>
            <a:off x="8765724" y="2290233"/>
            <a:ext cx="2929905" cy="369332"/>
          </a:xfrm>
          <a:prstGeom prst="rect">
            <a:avLst/>
          </a:prstGeom>
          <a:noFill/>
        </p:spPr>
        <p:txBody>
          <a:bodyPr wrap="none" rtlCol="0">
            <a:spAutoFit/>
          </a:bodyPr>
          <a:lstStyle/>
          <a:p>
            <a:r>
              <a:rPr lang="en-US" dirty="0" smtClean="0"/>
              <a:t>application with surgical tape</a:t>
            </a:r>
            <a:endParaRPr lang="en-US" dirty="0"/>
          </a:p>
        </p:txBody>
      </p:sp>
      <p:grpSp>
        <p:nvGrpSpPr>
          <p:cNvPr id="4" name="Groep 3"/>
          <p:cNvGrpSpPr/>
          <p:nvPr/>
        </p:nvGrpSpPr>
        <p:grpSpPr>
          <a:xfrm>
            <a:off x="391582" y="4280944"/>
            <a:ext cx="7167911" cy="1574613"/>
            <a:chOff x="391582" y="4280944"/>
            <a:chExt cx="7167911" cy="1574613"/>
          </a:xfrm>
        </p:grpSpPr>
        <p:sp>
          <p:nvSpPr>
            <p:cNvPr id="15" name="Tekstvak 14"/>
            <p:cNvSpPr txBox="1"/>
            <p:nvPr/>
          </p:nvSpPr>
          <p:spPr>
            <a:xfrm>
              <a:off x="391582" y="4280944"/>
              <a:ext cx="4823883" cy="923330"/>
            </a:xfrm>
            <a:prstGeom prst="rect">
              <a:avLst/>
            </a:prstGeom>
            <a:noFill/>
          </p:spPr>
          <p:txBody>
            <a:bodyPr wrap="square" rtlCol="0">
              <a:spAutoFit/>
            </a:bodyPr>
            <a:lstStyle/>
            <a:p>
              <a:r>
                <a:rPr lang="en-US" b="1" dirty="0">
                  <a:solidFill>
                    <a:srgbClr val="7030A0"/>
                  </a:solidFill>
                  <a:latin typeface="+mj-lt"/>
                </a:rPr>
                <a:t>Floating Electrodes</a:t>
              </a:r>
            </a:p>
            <a:p>
              <a:pPr marL="742950" lvl="1" indent="-285750">
                <a:buFont typeface="Arial" panose="020B0604020202020204" pitchFamily="34" charset="0"/>
                <a:buChar char="•"/>
              </a:pPr>
              <a:r>
                <a:rPr lang="en-US" dirty="0" smtClean="0">
                  <a:latin typeface="+mj-lt"/>
                </a:rPr>
                <a:t>recessed metal disk (swimming in gel)</a:t>
              </a:r>
            </a:p>
            <a:p>
              <a:pPr marL="742950" lvl="1" indent="-285750">
                <a:buFont typeface="Arial" panose="020B0604020202020204" pitchFamily="34" charset="0"/>
                <a:buChar char="•"/>
              </a:pPr>
              <a:r>
                <a:rPr lang="en-US" dirty="0" smtClean="0">
                  <a:latin typeface="+mj-lt"/>
                </a:rPr>
                <a:t>less sensitive to motion</a:t>
              </a:r>
            </a:p>
          </p:txBody>
        </p:sp>
        <p:pic>
          <p:nvPicPr>
            <p:cNvPr id="18" name="Afbeelding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01217" y="4504212"/>
              <a:ext cx="2258276" cy="1351345"/>
            </a:xfrm>
            <a:prstGeom prst="rect">
              <a:avLst/>
            </a:prstGeom>
          </p:spPr>
        </p:pic>
      </p:grpSp>
      <p:grpSp>
        <p:nvGrpSpPr>
          <p:cNvPr id="7" name="Groep 6"/>
          <p:cNvGrpSpPr/>
          <p:nvPr/>
        </p:nvGrpSpPr>
        <p:grpSpPr>
          <a:xfrm>
            <a:off x="391582" y="4555139"/>
            <a:ext cx="11687829" cy="1661044"/>
            <a:chOff x="391582" y="4555139"/>
            <a:chExt cx="11687829" cy="1661044"/>
          </a:xfrm>
        </p:grpSpPr>
        <p:sp>
          <p:nvSpPr>
            <p:cNvPr id="16" name="Tekstvak 15"/>
            <p:cNvSpPr txBox="1"/>
            <p:nvPr/>
          </p:nvSpPr>
          <p:spPr>
            <a:xfrm>
              <a:off x="391582" y="5292853"/>
              <a:ext cx="4823883" cy="923330"/>
            </a:xfrm>
            <a:prstGeom prst="rect">
              <a:avLst/>
            </a:prstGeom>
            <a:noFill/>
          </p:spPr>
          <p:txBody>
            <a:bodyPr wrap="square" rtlCol="0">
              <a:spAutoFit/>
            </a:bodyPr>
            <a:lstStyle/>
            <a:p>
              <a:r>
                <a:rPr lang="en-US" b="1" dirty="0">
                  <a:solidFill>
                    <a:srgbClr val="7030A0"/>
                  </a:solidFill>
                  <a:latin typeface="+mj-lt"/>
                </a:rPr>
                <a:t>Flexible Electrodes </a:t>
              </a:r>
              <a:r>
                <a:rPr lang="en-US" dirty="0" smtClean="0">
                  <a:latin typeface="+mj-lt"/>
                </a:rPr>
                <a:t>(may fit better)</a:t>
              </a:r>
              <a:endParaRPr lang="en-US" dirty="0">
                <a:latin typeface="+mj-lt"/>
              </a:endParaRPr>
            </a:p>
            <a:p>
              <a:pPr marL="742950" lvl="1" indent="-285750">
                <a:buFont typeface="Arial" panose="020B0604020202020204" pitchFamily="34" charset="0"/>
                <a:buChar char="•"/>
              </a:pPr>
              <a:r>
                <a:rPr lang="en-US" dirty="0" smtClean="0">
                  <a:latin typeface="+mj-lt"/>
                </a:rPr>
                <a:t>polymer or nylon with silver deposits </a:t>
              </a:r>
            </a:p>
            <a:p>
              <a:pPr marL="742950" lvl="1" indent="-285750">
                <a:buFont typeface="Arial" panose="020B0604020202020204" pitchFamily="34" charset="0"/>
                <a:buChar char="•"/>
              </a:pPr>
              <a:r>
                <a:rPr lang="en-US" dirty="0" smtClean="0">
                  <a:latin typeface="+mj-lt"/>
                </a:rPr>
                <a:t>or carbon filled silicon rubber as thin film </a:t>
              </a:r>
            </a:p>
          </p:txBody>
        </p:sp>
        <p:pic>
          <p:nvPicPr>
            <p:cNvPr id="20" name="Afbeelding 1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27475" y="4555139"/>
              <a:ext cx="2351936" cy="1625040"/>
            </a:xfrm>
            <a:prstGeom prst="rect">
              <a:avLst/>
            </a:prstGeom>
          </p:spPr>
        </p:pic>
      </p:grpSp>
      <p:pic>
        <p:nvPicPr>
          <p:cNvPr id="23" name="Afbeelding 2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224014" y="2592993"/>
            <a:ext cx="1499036" cy="1429545"/>
          </a:xfrm>
          <a:prstGeom prst="rect">
            <a:avLst/>
          </a:prstGeom>
        </p:spPr>
      </p:pic>
      <p:sp>
        <p:nvSpPr>
          <p:cNvPr id="22" name="Tekstvak 2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12547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2804</TotalTime>
  <Words>1948</Words>
  <Application>Microsoft Office PowerPoint</Application>
  <PresentationFormat>Widescreen</PresentationFormat>
  <Paragraphs>209</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Terugblik</vt:lpstr>
      <vt:lpstr>ECG Recorder and Monitor</vt:lpstr>
      <vt:lpstr>Function </vt:lpstr>
      <vt:lpstr>Product specifications</vt:lpstr>
      <vt:lpstr>Operating steps</vt:lpstr>
      <vt:lpstr>Use</vt:lpstr>
      <vt:lpstr>Use</vt:lpstr>
      <vt:lpstr>System Diagram</vt:lpstr>
      <vt:lpstr>System Diagram</vt:lpstr>
      <vt:lpstr>Components: Electrode Types</vt:lpstr>
      <vt:lpstr>Cables</vt:lpstr>
      <vt:lpstr>Output</vt:lpstr>
      <vt:lpstr>Troubleshooting: User error, electrode placement </vt:lpstr>
      <vt:lpstr>Troubleshooting: User error, electrode placement </vt:lpstr>
      <vt:lpstr>Troubleshooting: More user error</vt:lpstr>
      <vt:lpstr>Troubleshooting: Technical problems</vt:lpstr>
      <vt:lpstr>Troubleshooting: remaining problems</vt:lpstr>
      <vt:lpstr>Troubleshooting</vt:lpstr>
      <vt:lpstr>Troubleshooting</vt:lpstr>
      <vt:lpstr>Troubleshooting: Electric Safety</vt:lpstr>
      <vt:lpstr>Performance monitoring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233</cp:revision>
  <dcterms:created xsi:type="dcterms:W3CDTF">2014-11-03T16:21:19Z</dcterms:created>
  <dcterms:modified xsi:type="dcterms:W3CDTF">2020-03-18T13:42:31Z</dcterms:modified>
</cp:coreProperties>
</file>